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</p:sldMasterIdLst>
  <p:notesMasterIdLst>
    <p:notesMasterId r:id="rId67"/>
  </p:notesMasterIdLst>
  <p:sldIdLst>
    <p:sldId id="256" r:id="rId4"/>
    <p:sldId id="311" r:id="rId5"/>
    <p:sldId id="325" r:id="rId6"/>
    <p:sldId id="314" r:id="rId7"/>
    <p:sldId id="315" r:id="rId8"/>
    <p:sldId id="327" r:id="rId9"/>
    <p:sldId id="316" r:id="rId10"/>
    <p:sldId id="317" r:id="rId11"/>
    <p:sldId id="343" r:id="rId12"/>
    <p:sldId id="318" r:id="rId13"/>
    <p:sldId id="346" r:id="rId14"/>
    <p:sldId id="342" r:id="rId15"/>
    <p:sldId id="341" r:id="rId16"/>
    <p:sldId id="339" r:id="rId17"/>
    <p:sldId id="332" r:id="rId18"/>
    <p:sldId id="347" r:id="rId19"/>
    <p:sldId id="322" r:id="rId20"/>
    <p:sldId id="348" r:id="rId21"/>
    <p:sldId id="349" r:id="rId22"/>
    <p:sldId id="350" r:id="rId23"/>
    <p:sldId id="320" r:id="rId24"/>
    <p:sldId id="351" r:id="rId25"/>
    <p:sldId id="352" r:id="rId26"/>
    <p:sldId id="324" r:id="rId27"/>
    <p:sldId id="319" r:id="rId28"/>
    <p:sldId id="353" r:id="rId29"/>
    <p:sldId id="354" r:id="rId30"/>
    <p:sldId id="323" r:id="rId31"/>
    <p:sldId id="355" r:id="rId32"/>
    <p:sldId id="333" r:id="rId33"/>
    <p:sldId id="328" r:id="rId34"/>
    <p:sldId id="329" r:id="rId35"/>
    <p:sldId id="330" r:id="rId36"/>
    <p:sldId id="331" r:id="rId37"/>
    <p:sldId id="321" r:id="rId38"/>
    <p:sldId id="356" r:id="rId39"/>
    <p:sldId id="334" r:id="rId40"/>
    <p:sldId id="335" r:id="rId41"/>
    <p:sldId id="292" r:id="rId42"/>
    <p:sldId id="293" r:id="rId43"/>
    <p:sldId id="294" r:id="rId44"/>
    <p:sldId id="295" r:id="rId45"/>
    <p:sldId id="296" r:id="rId46"/>
    <p:sldId id="302" r:id="rId47"/>
    <p:sldId id="303" r:id="rId48"/>
    <p:sldId id="297" r:id="rId49"/>
    <p:sldId id="298" r:id="rId50"/>
    <p:sldId id="299" r:id="rId51"/>
    <p:sldId id="300" r:id="rId52"/>
    <p:sldId id="301" r:id="rId53"/>
    <p:sldId id="266" r:id="rId54"/>
    <p:sldId id="310" r:id="rId55"/>
    <p:sldId id="304" r:id="rId56"/>
    <p:sldId id="305" r:id="rId57"/>
    <p:sldId id="306" r:id="rId58"/>
    <p:sldId id="307" r:id="rId59"/>
    <p:sldId id="308" r:id="rId60"/>
    <p:sldId id="309" r:id="rId61"/>
    <p:sldId id="336" r:id="rId62"/>
    <p:sldId id="337" r:id="rId63"/>
    <p:sldId id="338" r:id="rId64"/>
    <p:sldId id="344" r:id="rId65"/>
    <p:sldId id="340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8"/>
    <p:restoredTop sz="91993"/>
  </p:normalViewPr>
  <p:slideViewPr>
    <p:cSldViewPr>
      <p:cViewPr varScale="1">
        <p:scale>
          <a:sx n="105" d="100"/>
          <a:sy n="105" d="100"/>
        </p:scale>
        <p:origin x="117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A25DF-298F-2F48-9812-E0BE0E8CF350}" type="datetimeFigureOut">
              <a:rPr lang="en-US"/>
              <a:pPr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8C76D-B8B4-7141-8CD9-2D10AD4E5F5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8C76D-B8B4-7141-8CD9-2D10AD4E5F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83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A6D9E6-6117-9446-A807-059ACDBAEA26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47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11A2E-3EA0-D847-B3DC-9D3CDD5E734E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48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236629-B2CC-A94E-A610-E74AB29B39C0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49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42452E-AD39-934A-87B9-6C68B0335597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50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FF989F-14F8-A24B-8695-0B7134484DA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\frac{D}{Dt} \vec V_h = -f \hat k \times \vec V_h - \vec \nabla_p \phi +\vec F_r </a:t>
            </a:r>
          </a:p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\frac {\partial \Phi}{\partial p} = - \alpha \equiv -\frac{1}{\rho}</a:t>
            </a:r>
          </a:p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\alpha = \frac{RT}{p}</a:t>
            </a:r>
          </a:p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\frac {\partial u}{\partial x} + \frac {\partial v}{\partial y}  + \frac {\partial \omega}{\partial p}  = 0</a:t>
            </a:r>
          </a:p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\frac {D_hT}{Dt} + S_p \omega = J/C_p</a:t>
            </a:r>
          </a:p>
        </p:txBody>
      </p:sp>
    </p:spTree>
    <p:extLst>
      <p:ext uri="{BB962C8B-B14F-4D97-AF65-F5344CB8AC3E}">
        <p14:creationId xmlns:p14="http://schemas.microsoft.com/office/powerpoint/2010/main" val="296317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E57517-F620-B249-AB26-734F779111D9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40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8A1A73-5C44-0541-A153-251A4AD4CCDD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41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7EF28A-32D7-8A44-9392-FEA13B346C5F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42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EB50C-9121-EC4D-9502-C345EFE322F9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43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913B8C-7180-B04C-B6F5-856A9CD5E2DE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Homework 5, MSC 405.      Due Thursday, April 13</a:t>
            </a:r>
          </a:p>
          <a:p>
            <a:pPr marL="228600" indent="-228600" eaLnBrk="1" hangingPunct="1"/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problem set walks through the heated-air-rising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ALL ANSWERS MUST HAVE UNITS, BUT NUMBERS CAN BE SIMPLE ROUGH ESTIMATES.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Suppose the heating J corresponds to the latent heat released during 1cm of rain over a 100km x 100km area. Let’s figure out how much </a:t>
            </a:r>
            <a:r>
              <a:rPr lang="en-US" dirty="0">
                <a:latin typeface="Symbol" pitchFamily="-84" charset="2"/>
                <a:ea typeface="ＭＳ Ｐゴシック" pitchFamily="-84" charset="-128"/>
                <a:cs typeface="ＭＳ Ｐゴシック" pitchFamily="-84" charset="-128"/>
                <a:sym typeface="Symbol" pitchFamily="-84" charset="2"/>
              </a:rPr>
              <a:t>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What is the volume of water condensed (m</a:t>
            </a:r>
            <a:r>
              <a:rPr lang="en-US" baseline="30000" dirty="0">
                <a:latin typeface="Arial" pitchFamily="-84" charset="0"/>
              </a:rPr>
              <a:t>3</a:t>
            </a:r>
            <a:r>
              <a:rPr lang="en-US" dirty="0">
                <a:latin typeface="Arial" pitchFamily="-84" charset="0"/>
              </a:rPr>
              <a:t>)?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What is the mass of water condensed (kg)?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How much latent heat is released (Joules)? (L = 2.5 x 10</a:t>
            </a:r>
            <a:r>
              <a:rPr lang="en-US" baseline="30000" dirty="0">
                <a:latin typeface="Arial" pitchFamily="-84" charset="0"/>
              </a:rPr>
              <a:t>6</a:t>
            </a:r>
            <a:r>
              <a:rPr lang="en-US" dirty="0">
                <a:latin typeface="Arial" pitchFamily="-84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How many kg of air are in a 1 square meter column of atmosphere, if surface pressure p is 1000mb? M=p/g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How many kg of air are therefore in a 100km x 100km column?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If Cp = 1000 J/(kg K), by how many K can the heat from c. warm the air mass from e.? </a:t>
            </a:r>
          </a:p>
          <a:p>
            <a:pPr marL="228600" indent="-228600" eaLnBrk="1" hangingPunct="1"/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7402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012CE7-EDD9-D34A-B0D9-91EE5AEEF057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Homework 5, MSC 405.      Due Thursday, April 12</a:t>
            </a:r>
          </a:p>
          <a:p>
            <a:pPr marL="228600" indent="-228600" eaLnBrk="1" hangingPunct="1"/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problem set walks through the sequential process above, for a 100 km patch of latent heating in an initially motionless atmosphere. </a:t>
            </a:r>
          </a:p>
          <a:p>
            <a:pPr marL="228600" indent="-228600" eaLnBrk="1" hangingPunct="1"/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ALL ANSWERS MUST HAVE UNITS, BUT NUMBERS SHOULD BE ROUGH: 1-2 SIGNIFICANT DIGITS.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Suppose the heating J corresponds to the latent heat released during 1cm of rain over a 100km x 100km area. Let’s figure out how much </a:t>
            </a:r>
            <a:r>
              <a:rPr lang="en-US" dirty="0">
                <a:latin typeface="Symbol" pitchFamily="-84" charset="2"/>
                <a:ea typeface="ＭＳ Ｐゴシック" pitchFamily="-84" charset="-128"/>
                <a:cs typeface="ＭＳ Ｐゴシック" pitchFamily="-84" charset="-128"/>
                <a:sym typeface="Symbol" pitchFamily="-84" charset="2"/>
              </a:rPr>
              <a:t>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 that causes.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What is the volume of water condensed (m</a:t>
            </a:r>
            <a:r>
              <a:rPr lang="en-US" baseline="30000" dirty="0">
                <a:latin typeface="Arial" pitchFamily="-84" charset="0"/>
              </a:rPr>
              <a:t>3</a:t>
            </a:r>
            <a:r>
              <a:rPr lang="en-US" dirty="0">
                <a:latin typeface="Arial" pitchFamily="-84" charset="0"/>
              </a:rPr>
              <a:t>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What is the mass of water condensed (kg)? (1 point)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How much latent heat is released (Joules)? (1pt) (L = 2.5 x 10</a:t>
            </a:r>
            <a:r>
              <a:rPr lang="en-US" baseline="30000" dirty="0">
                <a:latin typeface="Arial" pitchFamily="-84" charset="0"/>
              </a:rPr>
              <a:t>6</a:t>
            </a:r>
            <a:r>
              <a:rPr lang="en-US" dirty="0">
                <a:latin typeface="Arial" pitchFamily="-84" charset="0"/>
              </a:rPr>
              <a:t> J per kg of water).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How many kg of air are in a 1 square meter column of atmosphere, if surface pressure p is 1000mb? M=p/g (1)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How many kg of air are therefore in a 100km x 100km column? (1) </a:t>
            </a:r>
          </a:p>
          <a:p>
            <a:pPr marL="685800" lvl="1" indent="-228600" eaLnBrk="1" hangingPunct="1">
              <a:buFontTx/>
              <a:buAutoNum type="alphaLcPeriod"/>
            </a:pPr>
            <a:r>
              <a:rPr lang="en-US" dirty="0">
                <a:latin typeface="Arial" pitchFamily="-84" charset="0"/>
              </a:rPr>
              <a:t>If Cp = 1000 J/(kg K), by how many K can the heat from c. warm the air mass from e.? (1) </a:t>
            </a:r>
          </a:p>
          <a:p>
            <a:pPr marL="228600" indent="-228600" eaLnBrk="1" hangingPunct="1"/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2842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A15E74-5D14-E945-928E-213D09AF378C}" type="slidenum">
              <a:rPr lang="en-US">
                <a:solidFill>
                  <a:prstClr val="black"/>
                </a:solidFill>
                <a:latin typeface="Tahoma" pitchFamily="-84" charset="0"/>
              </a:rPr>
              <a:pPr/>
              <a:t>46</a:t>
            </a:fld>
            <a:endParaRPr lang="en-US">
              <a:solidFill>
                <a:prstClr val="black"/>
              </a:solidFill>
              <a:latin typeface="Tahoma" pitchFamily="-8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ahoma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6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9ADF5-356B-9140-99A9-D2CF0713A3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BE938-EA3A-EB40-BEC6-94077CACDDEB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10/15/19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5ABEF-F9A5-6147-9929-0605C650EAC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73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0193-55E4-421C-9F92-3304CC3C3F97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44175EF-D259-FC47-90B5-A098828B4DD2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89506423-85F4-4847-9943-DA490001D3AA}" type="datetime1">
              <a:rPr lang="en-US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10/15/19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A8CD55A6-5D2B-9748-8872-0EF0819CA75F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4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-8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8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8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8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8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miamimapes/Horizontal-vorticity-and-PV-as-explanations-for-cyclones-anticyclones-2e6d2c075dba44699dc822ca5748e2e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1"/>
            <a:ext cx="7772400" cy="29146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PV is conserved</a:t>
            </a:r>
            <a:r>
              <a:rPr lang="en-US" dirty="0"/>
              <a:t> is our strongest statement to explain weather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then where does PV come from?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ATM 405/561</a:t>
            </a:r>
            <a:endParaRPr lang="en-US" dirty="0"/>
          </a:p>
          <a:p>
            <a:r>
              <a:rPr lang="en-US" dirty="0"/>
              <a:t>Brian Mapes, Univ of Miami</a:t>
            </a:r>
          </a:p>
        </p:txBody>
      </p:sp>
    </p:spTree>
    <p:extLst>
      <p:ext uri="{BB962C8B-B14F-4D97-AF65-F5344CB8AC3E}">
        <p14:creationId xmlns:p14="http://schemas.microsoft.com/office/powerpoint/2010/main" val="183011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801D-2D15-FF4D-A6A5-B34D0101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0F964-6D0B-2049-928A-EE889D5DF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Create slides with transect images showing individual terms of the zonal mean heat budget.</a:t>
                </a:r>
              </a:p>
              <a:p>
                <a:r>
                  <a:rPr lang="en-US" dirty="0"/>
                  <a:t>Use that imagery to </a:t>
                </a:r>
                <a:r>
                  <a:rPr lang="en-US" dirty="0">
                    <a:solidFill>
                      <a:srgbClr val="FF0000"/>
                    </a:solidFill>
                  </a:rPr>
                  <a:t>explain the nature of all the main features in your total diabatic heating </a:t>
                </a:r>
                <a:r>
                  <a:rPr lang="en-US" dirty="0"/>
                  <a:t>slide.</a:t>
                </a:r>
              </a:p>
              <a:p>
                <a:pPr lvl="1"/>
                <a:r>
                  <a:rPr lang="en-US" dirty="0"/>
                  <a:t>for instance, slides might have the total heating image repeated in one corner, and individual terms one per slide.</a:t>
                </a:r>
              </a:p>
              <a:p>
                <a:pPr lvl="1"/>
                <a:r>
                  <a:rPr lang="en-US" dirty="0"/>
                  <a:t>Write enough narrative words that a reader can see the sense of your work and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These equations relate all the terms displayed there: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dynamical + diabatic + analysis</a:t>
                </a:r>
              </a:p>
              <a:p>
                <a:pPr marL="457200" lvl="1" indent="0">
                  <a:buNone/>
                </a:pPr>
                <a:r>
                  <a:rPr lang="en-US" dirty="0"/>
                  <a:t>diabatic = </a:t>
                </a:r>
                <a:r>
                  <a:rPr lang="en-US" dirty="0">
                    <a:solidFill>
                      <a:srgbClr val="FF0000"/>
                    </a:solidFill>
                  </a:rPr>
                  <a:t>moist + radiative + turbulence</a:t>
                </a:r>
              </a:p>
              <a:p>
                <a:pPr marL="457200" lvl="1" indent="0">
                  <a:buNone/>
                </a:pPr>
                <a:r>
                  <a:rPr lang="en-US" dirty="0"/>
                  <a:t>radiative = </a:t>
                </a:r>
                <a:r>
                  <a:rPr lang="en-US" dirty="0">
                    <a:solidFill>
                      <a:srgbClr val="FF0000"/>
                    </a:solidFill>
                  </a:rPr>
                  <a:t>longwave + solar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0F964-6D0B-2049-928A-EE889D5DF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2521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60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E2EC-202A-934F-941C-33C23474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66700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/>
              <a:t>The transect of total diabatic heating.</a:t>
            </a:r>
            <a:br>
              <a:rPr lang="en-US" sz="2400" dirty="0"/>
            </a:br>
            <a:r>
              <a:rPr lang="en-US" sz="2400" b="1" dirty="0">
                <a:solidFill>
                  <a:srgbClr val="FF0000"/>
                </a:solidFill>
              </a:rPr>
              <a:t>diabatic</a:t>
            </a:r>
            <a:r>
              <a:rPr lang="en-US" sz="2400" b="1" dirty="0"/>
              <a:t> = moist + radiative + turbulence</a:t>
            </a:r>
            <a:br>
              <a:rPr lang="en-US" sz="2400" dirty="0">
                <a:solidFill>
                  <a:srgbClr val="FF0000"/>
                </a:solidFill>
              </a:rPr>
            </a:br>
            <a:br>
              <a:rPr lang="en-US" sz="2400" dirty="0"/>
            </a:b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01072-206F-2A4D-A62B-BC4FFA41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28" y="1094682"/>
            <a:ext cx="6934200" cy="460203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B7198A47-96E1-D24E-BC2C-08F8FF038768}"/>
              </a:ext>
            </a:extLst>
          </p:cNvPr>
          <p:cNvSpPr/>
          <p:nvPr/>
        </p:nvSpPr>
        <p:spPr>
          <a:xfrm>
            <a:off x="1600200" y="4495800"/>
            <a:ext cx="914400" cy="83820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120D866-A8F7-794B-9266-5DCB23EFC27F}"/>
              </a:ext>
            </a:extLst>
          </p:cNvPr>
          <p:cNvSpPr/>
          <p:nvPr/>
        </p:nvSpPr>
        <p:spPr>
          <a:xfrm>
            <a:off x="4724400" y="4495800"/>
            <a:ext cx="914400" cy="83820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25837-E97F-7C44-9418-D7CE7FB7322B}"/>
              </a:ext>
            </a:extLst>
          </p:cNvPr>
          <p:cNvCxnSpPr>
            <a:cxnSpLocks/>
          </p:cNvCxnSpPr>
          <p:nvPr/>
        </p:nvCxnSpPr>
        <p:spPr>
          <a:xfrm flipV="1">
            <a:off x="1162050" y="5410200"/>
            <a:ext cx="514350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A8D050-B0AE-3C41-AE5F-4FEA18AD440A}"/>
              </a:ext>
            </a:extLst>
          </p:cNvPr>
          <p:cNvCxnSpPr>
            <a:cxnSpLocks/>
          </p:cNvCxnSpPr>
          <p:nvPr/>
        </p:nvCxnSpPr>
        <p:spPr>
          <a:xfrm flipH="1" flipV="1">
            <a:off x="5372100" y="5394623"/>
            <a:ext cx="647700" cy="625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75FBDC-EBE6-F64C-961B-6E6AECF5B43E}"/>
              </a:ext>
            </a:extLst>
          </p:cNvPr>
          <p:cNvSpPr txBox="1"/>
          <p:nvPr/>
        </p:nvSpPr>
        <p:spPr>
          <a:xfrm>
            <a:off x="457200" y="60594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Pole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33FD09-C73F-E94B-878D-9508177A24B8}"/>
              </a:ext>
            </a:extLst>
          </p:cNvPr>
          <p:cNvSpPr txBox="1"/>
          <p:nvPr/>
        </p:nvSpPr>
        <p:spPr>
          <a:xfrm>
            <a:off x="5486400" y="607771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 Pole</a:t>
            </a:r>
          </a:p>
        </p:txBody>
      </p:sp>
    </p:spTree>
    <p:extLst>
      <p:ext uri="{BB962C8B-B14F-4D97-AF65-F5344CB8AC3E}">
        <p14:creationId xmlns:p14="http://schemas.microsoft.com/office/powerpoint/2010/main" val="208565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217A8F-94C2-DC4A-879E-36D93A89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33600"/>
            <a:ext cx="5324798" cy="3581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594D85-4CEF-D549-B8C7-0DD58A237F77}"/>
              </a:ext>
            </a:extLst>
          </p:cNvPr>
          <p:cNvSpPr txBox="1">
            <a:spLocks/>
          </p:cNvSpPr>
          <p:nvPr/>
        </p:nvSpPr>
        <p:spPr>
          <a:xfrm>
            <a:off x="231720" y="152400"/>
            <a:ext cx="51661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Moist Heating</a:t>
            </a:r>
          </a:p>
          <a:p>
            <a:r>
              <a:rPr lang="en-US" b="1" dirty="0"/>
              <a:t>diabatic = </a:t>
            </a:r>
            <a:r>
              <a:rPr lang="en-US" b="1" dirty="0">
                <a:solidFill>
                  <a:srgbClr val="FF0000"/>
                </a:solidFill>
              </a:rPr>
              <a:t>moist </a:t>
            </a:r>
            <a:r>
              <a:rPr lang="en-US" b="1" dirty="0"/>
              <a:t>+ radiative + turbulence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1E29B-B495-1B46-BB56-75C7B931A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58" y="-15240"/>
            <a:ext cx="3377738" cy="2336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415D42-7964-DB4D-93CC-64FF3347E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2411985"/>
            <a:ext cx="3429000" cy="424891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Moisture is a factor in the diabatic heating term and it can be seen here that in the northern hemisphere there seems to be a weaker signature of moisture heating above the surface than in the southern hemisphere and the tropics. The heating term isn’t strong.</a:t>
            </a:r>
          </a:p>
        </p:txBody>
      </p:sp>
    </p:spTree>
    <p:extLst>
      <p:ext uri="{BB962C8B-B14F-4D97-AF65-F5344CB8AC3E}">
        <p14:creationId xmlns:p14="http://schemas.microsoft.com/office/powerpoint/2010/main" val="1012619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2AAD5-24C7-4E4E-9D55-7A3F910D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33600"/>
            <a:ext cx="5407105" cy="35885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FC9A31-747A-044C-A576-7CF42E11614C}"/>
              </a:ext>
            </a:extLst>
          </p:cNvPr>
          <p:cNvSpPr txBox="1">
            <a:spLocks/>
          </p:cNvSpPr>
          <p:nvPr/>
        </p:nvSpPr>
        <p:spPr>
          <a:xfrm>
            <a:off x="281765" y="304800"/>
            <a:ext cx="51661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Radiative Heating</a:t>
            </a:r>
          </a:p>
          <a:p>
            <a:r>
              <a:rPr lang="en-US" b="1" dirty="0"/>
              <a:t>diabatic = moist + </a:t>
            </a:r>
            <a:r>
              <a:rPr lang="en-US" b="1" dirty="0">
                <a:solidFill>
                  <a:srgbClr val="FF0000"/>
                </a:solidFill>
              </a:rPr>
              <a:t>radiative</a:t>
            </a:r>
            <a:r>
              <a:rPr lang="en-US" b="1" dirty="0"/>
              <a:t> + turbulence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78A40C-88D0-F345-ABCE-F973140C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58" y="-15240"/>
            <a:ext cx="3377738" cy="23368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C25C9A-C106-9241-83B2-49E7408D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2411985"/>
            <a:ext cx="3429000" cy="42489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Strong negative radiative heating is occurring in the northern hemisphere troposphere. This means that there is more radiative heating leaving the atmosphere then is coming in. </a:t>
            </a:r>
          </a:p>
          <a:p>
            <a:r>
              <a:rPr lang="en-US" dirty="0"/>
              <a:t>You would expect this to be more negative in the northern hemisphere during the transition from Fall to Winter.</a:t>
            </a:r>
          </a:p>
        </p:txBody>
      </p:sp>
    </p:spTree>
    <p:extLst>
      <p:ext uri="{BB962C8B-B14F-4D97-AF65-F5344CB8AC3E}">
        <p14:creationId xmlns:p14="http://schemas.microsoft.com/office/powerpoint/2010/main" val="3116259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657D2-CCE3-AC4B-95A6-0DE3801C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5449251" cy="36633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CDB4DD-A704-F341-8E54-7BF842BD98AB}"/>
              </a:ext>
            </a:extLst>
          </p:cNvPr>
          <p:cNvSpPr txBox="1">
            <a:spLocks/>
          </p:cNvSpPr>
          <p:nvPr/>
        </p:nvSpPr>
        <p:spPr>
          <a:xfrm>
            <a:off x="281765" y="304800"/>
            <a:ext cx="51661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Turbulence Scheme Heating</a:t>
            </a:r>
          </a:p>
          <a:p>
            <a:r>
              <a:rPr lang="en-US" b="1" dirty="0"/>
              <a:t>diabatic = moist + radiative + </a:t>
            </a:r>
            <a:r>
              <a:rPr lang="en-US" b="1" dirty="0">
                <a:solidFill>
                  <a:srgbClr val="FF0000"/>
                </a:solidFill>
              </a:rPr>
              <a:t>turbulence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83E35-FE88-4246-9314-B57CE1BA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58" y="-15240"/>
            <a:ext cx="3377738" cy="2336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46630C-1AA5-994D-ADCC-7DAA6A053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2411985"/>
            <a:ext cx="3429000" cy="42489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Towards the North Pole, you will notice that there is a slight negative turbulence heating rate near the surface. While in the southern hemisphere you can see a positive turbulence heating rate near the surface.</a:t>
            </a:r>
          </a:p>
        </p:txBody>
      </p:sp>
    </p:spTree>
    <p:extLst>
      <p:ext uri="{BB962C8B-B14F-4D97-AF65-F5344CB8AC3E}">
        <p14:creationId xmlns:p14="http://schemas.microsoft.com/office/powerpoint/2010/main" val="159438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801D-2D15-FF4D-A6A5-B34D0101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0F964-6D0B-2049-928A-EE889D5DF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Radiation and clouds: </a:t>
            </a:r>
          </a:p>
          <a:p>
            <a:pPr lvl="1"/>
            <a:r>
              <a:rPr lang="en-US" dirty="0"/>
              <a:t>Toggle the cloud fraction display with the radiative heating rate displays. Can you see any features that clearly indicate how clouds affect radiation? </a:t>
            </a:r>
          </a:p>
          <a:p>
            <a:pPr lvl="2"/>
            <a:r>
              <a:rPr lang="en-US" dirty="0"/>
              <a:t>clouds scatter solar photons, which are absorbed by vapor, especially at low levels. </a:t>
            </a:r>
          </a:p>
          <a:p>
            <a:pPr lvl="2"/>
            <a:r>
              <a:rPr lang="en-US" dirty="0"/>
              <a:t>clouds cool by emitting longwave from their tops</a:t>
            </a:r>
          </a:p>
          <a:p>
            <a:pPr lvl="2"/>
            <a:r>
              <a:rPr lang="en-US" dirty="0"/>
              <a:t>clouds absorb upwelling longwave from the surface at their bases (hard to see in the zonal mean, clearer in individual cross sections in Part 2)</a:t>
            </a:r>
          </a:p>
        </p:txBody>
      </p:sp>
    </p:spTree>
    <p:extLst>
      <p:ext uri="{BB962C8B-B14F-4D97-AF65-F5344CB8AC3E}">
        <p14:creationId xmlns:p14="http://schemas.microsoft.com/office/powerpoint/2010/main" val="408071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loud video">
            <a:hlinkClick r:id="" action="ppaction://media"/>
            <a:extLst>
              <a:ext uri="{FF2B5EF4-FFF2-40B4-BE49-F238E27FC236}">
                <a16:creationId xmlns:a16="http://schemas.microsoft.com/office/drawing/2014/main" id="{D8086F2B-208D-3547-9198-FB1A17638F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754769"/>
            <a:ext cx="6019800" cy="469560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8919F1-BE86-454B-A2BA-A991C3C70E46}"/>
              </a:ext>
            </a:extLst>
          </p:cNvPr>
          <p:cNvSpPr/>
          <p:nvPr/>
        </p:nvSpPr>
        <p:spPr>
          <a:xfrm>
            <a:off x="5791200" y="94211"/>
            <a:ext cx="32004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Can you see any features that clearly indicate how clouds affect radiation?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• To the left I have included a video of the cloud fraction being shown and then turned off leaving the radiative heating profile.</a:t>
            </a:r>
          </a:p>
          <a:p>
            <a:pPr lvl="1"/>
            <a:r>
              <a:rPr lang="en-US" dirty="0"/>
              <a:t>• You can see that where cloud fraction begins increasing, you begin to see a shift from positive to negative radiative heating.</a:t>
            </a:r>
          </a:p>
          <a:p>
            <a:pPr lvl="1"/>
            <a:r>
              <a:rPr lang="en-US" dirty="0"/>
              <a:t>• It’s obvious that a higher cloud fraction leads to a negative change in radiative heating and therefore a cooling of the atmosphere. </a:t>
            </a:r>
          </a:p>
          <a:p>
            <a:pPr lvl="1"/>
            <a:r>
              <a:rPr lang="en-US" dirty="0"/>
              <a:t>• The clouds likely act as a reflector of incoming radiation</a:t>
            </a:r>
          </a:p>
        </p:txBody>
      </p:sp>
    </p:spTree>
    <p:extLst>
      <p:ext uri="{BB962C8B-B14F-4D97-AF65-F5344CB8AC3E}">
        <p14:creationId xmlns:p14="http://schemas.microsoft.com/office/powerpoint/2010/main" val="349118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70AF-4250-514D-AE16-0AEE828D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766A-D84B-7542-8C70-D0CA718A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From your total diabatic heating, </a:t>
            </a:r>
            <a:r>
              <a:rPr lang="en-US" dirty="0">
                <a:solidFill>
                  <a:srgbClr val="FF0000"/>
                </a:solidFill>
              </a:rPr>
              <a:t>indicate areas  where PV tendency is positive and negative</a:t>
            </a:r>
            <a:r>
              <a:rPr lang="en-US" dirty="0"/>
              <a:t>. Also label these areas as </a:t>
            </a:r>
            <a:r>
              <a:rPr lang="en-US" dirty="0">
                <a:solidFill>
                  <a:srgbClr val="FF0000"/>
                </a:solidFill>
              </a:rPr>
              <a:t>cyclonic or anticyclonic</a:t>
            </a:r>
            <a:r>
              <a:rPr lang="en-US" dirty="0"/>
              <a:t> tendencies.</a:t>
            </a:r>
          </a:p>
          <a:p>
            <a:r>
              <a:rPr lang="en-US" dirty="0"/>
              <a:t>Does the zonal mean PV transect resemble areas where your PV </a:t>
            </a:r>
            <a:r>
              <a:rPr lang="en-US" i="1" dirty="0"/>
              <a:t>tendency</a:t>
            </a:r>
            <a:r>
              <a:rPr lang="en-US" dirty="0"/>
              <a:t> is strong? It’s not so simple: PV has a long lifetime in the stratosphere, so a large source is not required to explain a large value. </a:t>
            </a:r>
          </a:p>
          <a:p>
            <a:r>
              <a:rPr lang="en-US" dirty="0"/>
              <a:t>How does this zonal-mean PV show the imprint of both its vorticity factor and its static stability factor? </a:t>
            </a:r>
            <a:r>
              <a:rPr lang="en-US" dirty="0">
                <a:solidFill>
                  <a:srgbClr val="FF0000"/>
                </a:solidFill>
              </a:rPr>
              <a:t>Label an image to explain your answer.</a:t>
            </a:r>
            <a:r>
              <a:rPr lang="en-US" dirty="0"/>
              <a:t> 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70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E2EC-202A-934F-941C-33C23474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transect of total diabatic heating.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01072-206F-2A4D-A62B-BC4FFA41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097327"/>
            <a:ext cx="6934200" cy="460203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B7198A47-96E1-D24E-BC2C-08F8FF038768}"/>
              </a:ext>
            </a:extLst>
          </p:cNvPr>
          <p:cNvSpPr/>
          <p:nvPr/>
        </p:nvSpPr>
        <p:spPr>
          <a:xfrm>
            <a:off x="4343400" y="4042083"/>
            <a:ext cx="914400" cy="83820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120D866-A8F7-794B-9266-5DCB23EFC27F}"/>
              </a:ext>
            </a:extLst>
          </p:cNvPr>
          <p:cNvSpPr/>
          <p:nvPr/>
        </p:nvSpPr>
        <p:spPr>
          <a:xfrm>
            <a:off x="1828800" y="4038600"/>
            <a:ext cx="914400" cy="83820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25837-E97F-7C44-9418-D7CE7FB7322B}"/>
              </a:ext>
            </a:extLst>
          </p:cNvPr>
          <p:cNvCxnSpPr>
            <a:cxnSpLocks/>
          </p:cNvCxnSpPr>
          <p:nvPr/>
        </p:nvCxnSpPr>
        <p:spPr>
          <a:xfrm flipV="1">
            <a:off x="1371600" y="4941626"/>
            <a:ext cx="457200" cy="8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A8D050-B0AE-3C41-AE5F-4FEA18AD440A}"/>
              </a:ext>
            </a:extLst>
          </p:cNvPr>
          <p:cNvCxnSpPr>
            <a:cxnSpLocks/>
          </p:cNvCxnSpPr>
          <p:nvPr/>
        </p:nvCxnSpPr>
        <p:spPr>
          <a:xfrm flipH="1" flipV="1">
            <a:off x="5162550" y="4941626"/>
            <a:ext cx="323850" cy="854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75FBDC-EBE6-F64C-961B-6E6AECF5B43E}"/>
              </a:ext>
            </a:extLst>
          </p:cNvPr>
          <p:cNvSpPr txBox="1"/>
          <p:nvPr/>
        </p:nvSpPr>
        <p:spPr>
          <a:xfrm>
            <a:off x="538842" y="5657671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PV tendency occurs when isentropic surfaces bow down…. Cyclonic tendency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33FD09-C73F-E94B-878D-9508177A24B8}"/>
              </a:ext>
            </a:extLst>
          </p:cNvPr>
          <p:cNvSpPr txBox="1"/>
          <p:nvPr/>
        </p:nvSpPr>
        <p:spPr>
          <a:xfrm>
            <a:off x="5505450" y="5657671"/>
            <a:ext cx="2724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PV tendency occurs when isentropic surfaces bow up… anticyclonic tendency</a:t>
            </a:r>
          </a:p>
        </p:txBody>
      </p:sp>
    </p:spTree>
    <p:extLst>
      <p:ext uri="{BB962C8B-B14F-4D97-AF65-F5344CB8AC3E}">
        <p14:creationId xmlns:p14="http://schemas.microsoft.com/office/powerpoint/2010/main" val="954643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093B-C8ED-3448-9803-1656C57F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1168"/>
            <a:ext cx="6248400" cy="1143000"/>
          </a:xfrm>
        </p:spPr>
        <p:txBody>
          <a:bodyPr/>
          <a:lstStyle/>
          <a:p>
            <a:r>
              <a:rPr lang="en-US" dirty="0"/>
              <a:t>Potential Vorticity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0A67E-1E7E-5249-9A6E-47FADAAC7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8815" y="2895600"/>
            <a:ext cx="3429000" cy="424891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Does the zonal mean PV transect resemble areas where your PV </a:t>
            </a:r>
            <a:r>
              <a:rPr lang="en-US" sz="1800" i="1" dirty="0">
                <a:solidFill>
                  <a:srgbClr val="FF0000"/>
                </a:solidFill>
              </a:rPr>
              <a:t>tendency</a:t>
            </a:r>
            <a:r>
              <a:rPr lang="en-US" sz="1800" dirty="0">
                <a:solidFill>
                  <a:srgbClr val="FF0000"/>
                </a:solidFill>
              </a:rPr>
              <a:t> is strong?</a:t>
            </a: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600" dirty="0"/>
              <a:t>The zonal mean PV transect shows that there is actually positive potential vorticity where I believed there to be negative PV tendency. </a:t>
            </a:r>
          </a:p>
          <a:p>
            <a:r>
              <a:rPr lang="en-US" sz="1600" dirty="0"/>
              <a:t>It’s possibly that the planetary vorticity dominates and is therefore not showing PV tendencies because it’s so strong.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A333B-806E-3A4D-8643-BBD55D47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0" y="1866456"/>
            <a:ext cx="5474564" cy="3624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CDBFE-0C27-E549-B842-E7DBF7C71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630" y="-1"/>
            <a:ext cx="3521370" cy="263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8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273D-4A60-CF4E-9DED-DFE2A95E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D9BA6-DF7C-6847-8FB8-EB625EEED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this brief review of our journey from not-at-all-conserved </a:t>
            </a:r>
            <a:r>
              <a:rPr lang="en-US" i="1" dirty="0"/>
              <a:t>momentum</a:t>
            </a:r>
            <a:r>
              <a:rPr lang="en-US" dirty="0"/>
              <a:t>, to </a:t>
            </a:r>
            <a:r>
              <a:rPr lang="en-US" dirty="0" err="1"/>
              <a:t>sorta</a:t>
            </a:r>
            <a:r>
              <a:rPr lang="en-US" dirty="0"/>
              <a:t>-conserved </a:t>
            </a:r>
            <a:r>
              <a:rPr lang="en-US" i="1" dirty="0"/>
              <a:t>relative</a:t>
            </a:r>
            <a:r>
              <a:rPr lang="en-US" dirty="0"/>
              <a:t> </a:t>
            </a:r>
            <a:r>
              <a:rPr lang="en-US" i="1" dirty="0"/>
              <a:t>vorticity</a:t>
            </a:r>
            <a:r>
              <a:rPr lang="en-US" dirty="0"/>
              <a:t>, to more- conserved </a:t>
            </a:r>
            <a:r>
              <a:rPr lang="en-US" i="1" dirty="0"/>
              <a:t>absolute</a:t>
            </a:r>
            <a:r>
              <a:rPr lang="en-US" dirty="0"/>
              <a:t> vorticity, to most-conserved </a:t>
            </a:r>
            <a:r>
              <a:rPr lang="en-US" i="1" dirty="0"/>
              <a:t>potential</a:t>
            </a:r>
            <a:r>
              <a:rPr lang="en-US" dirty="0"/>
              <a:t> vorticity.  </a:t>
            </a:r>
          </a:p>
          <a:p>
            <a:pPr lvl="1"/>
            <a:r>
              <a:rPr lang="en-US" dirty="0">
                <a:hlinkClick r:id="rId2"/>
              </a:rPr>
              <a:t>https://www.notion.so/miamimapes/Horizontal-vorticity-and-PV-as-explanations-for-cyclones-anticyclones-2e6d2c075dba44699dc822ca5748e2e8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C52DF-7786-834F-AD99-009121230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4564" y="838200"/>
            <a:ext cx="3581400" cy="68072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How does this zonal-mean PV show the imprint of both its vorticity factor and its static stability factor? </a:t>
            </a: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r>
              <a:rPr lang="en-US" sz="2400" dirty="0"/>
              <a:t>This view of the zonal-mean PV shows that there is +PV in the northern hemisphere and this also shows that the static stability is larger than average in the area of +PV… </a:t>
            </a:r>
          </a:p>
          <a:p>
            <a:r>
              <a:rPr lang="en-US" sz="2400" dirty="0"/>
              <a:t>The opposite could be said for –PV… there would be a decrease in static stability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737997-37FD-DB45-B13A-29551EB8CA58}"/>
              </a:ext>
            </a:extLst>
          </p:cNvPr>
          <p:cNvSpPr txBox="1">
            <a:spLocks/>
          </p:cNvSpPr>
          <p:nvPr/>
        </p:nvSpPr>
        <p:spPr>
          <a:xfrm>
            <a:off x="-621436" y="2262697"/>
            <a:ext cx="6248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Potential Vorticity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488BC-2C51-5E49-9CCE-CC040502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8593"/>
            <a:ext cx="5474564" cy="3624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A2F84-A96B-5F4B-B409-2F0BF6C8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40" y="8333"/>
            <a:ext cx="3296283" cy="24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55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130E-39D1-8E41-9BAB-F9707589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2: Local sections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D435-B54C-9A42-A505-E5641C6D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explore the </a:t>
            </a:r>
            <a:r>
              <a:rPr lang="en-US" i="1" dirty="0"/>
              <a:t>cross section displays in the Map View window. </a:t>
            </a:r>
          </a:p>
          <a:p>
            <a:r>
              <a:rPr lang="en-US" dirty="0"/>
              <a:t>You can drag the cross section around to storms or other features. Drag them to north-south positions that slice through tropical and higher latitude weather features that interest you (perhaps guided by other displays). </a:t>
            </a:r>
          </a:p>
        </p:txBody>
      </p:sp>
    </p:spTree>
    <p:extLst>
      <p:ext uri="{BB962C8B-B14F-4D97-AF65-F5344CB8AC3E}">
        <p14:creationId xmlns:p14="http://schemas.microsoft.com/office/powerpoint/2010/main" val="2513769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9D73-AF95-7643-AEEA-4D277AD0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Interesting Weather event: </a:t>
            </a:r>
            <a:r>
              <a:rPr lang="en-US" sz="3200" i="1" dirty="0"/>
              <a:t>cross section display in the Map View window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C7437-6604-D240-83A0-BA37D4829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0" y="1510619"/>
            <a:ext cx="3276600" cy="49831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Two areas of interest will be looked at further.</a:t>
            </a:r>
          </a:p>
          <a:p>
            <a:r>
              <a:rPr lang="en-US" dirty="0"/>
              <a:t>Larger box, 1, shows a disturbance moving over the Eastern United States.</a:t>
            </a:r>
          </a:p>
          <a:p>
            <a:r>
              <a:rPr lang="en-US" dirty="0"/>
              <a:t>Smaller box, 2, shows some waves of disturbance over the tropics</a:t>
            </a:r>
          </a:p>
          <a:p>
            <a:r>
              <a:rPr lang="en-US" dirty="0"/>
              <a:t>Cross sections of different factors will be analyzed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6D9E5-B035-C74F-AC1F-CF9E5F5C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510619"/>
            <a:ext cx="5399314" cy="4825573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1B3E801-A3BC-F449-A143-6080A621722F}"/>
              </a:ext>
            </a:extLst>
          </p:cNvPr>
          <p:cNvSpPr/>
          <p:nvPr/>
        </p:nvSpPr>
        <p:spPr>
          <a:xfrm>
            <a:off x="2057400" y="2590800"/>
            <a:ext cx="914400" cy="83820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1326982-4003-A940-A38F-561C111D838E}"/>
              </a:ext>
            </a:extLst>
          </p:cNvPr>
          <p:cNvSpPr/>
          <p:nvPr/>
        </p:nvSpPr>
        <p:spPr>
          <a:xfrm>
            <a:off x="2971800" y="3459162"/>
            <a:ext cx="457200" cy="427038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F2B49-952E-7C4D-9BFC-547407EEBBB4}"/>
              </a:ext>
            </a:extLst>
          </p:cNvPr>
          <p:cNvSpPr txBox="1"/>
          <p:nvPr/>
        </p:nvSpPr>
        <p:spPr>
          <a:xfrm>
            <a:off x="2057400" y="252876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41B19-B542-8A45-AA6D-156E187013AF}"/>
              </a:ext>
            </a:extLst>
          </p:cNvPr>
          <p:cNvSpPr txBox="1"/>
          <p:nvPr/>
        </p:nvSpPr>
        <p:spPr>
          <a:xfrm>
            <a:off x="2977243" y="337706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5484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E739-0585-FB44-987F-BECC7433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501" y="183391"/>
            <a:ext cx="4368193" cy="696780"/>
          </a:xfrm>
        </p:spPr>
        <p:txBody>
          <a:bodyPr>
            <a:noAutofit/>
          </a:bodyPr>
          <a:lstStyle/>
          <a:p>
            <a:r>
              <a:rPr lang="en-US" sz="1200" b="1" dirty="0"/>
              <a:t>moist </a:t>
            </a:r>
            <a:r>
              <a:rPr lang="en-US" sz="1200" b="1" dirty="0" err="1"/>
              <a:t>mst</a:t>
            </a:r>
            <a:r>
              <a:rPr lang="en-US" sz="1200" b="1" dirty="0"/>
              <a:t> (convection &amp; cloud cond.):</a:t>
            </a:r>
            <a:br>
              <a:rPr lang="en-US" sz="1200" b="1" dirty="0"/>
            </a:br>
            <a:r>
              <a:rPr lang="en-US" sz="1200" dirty="0"/>
              <a:t>You can see that in box 1 there is strong convection with increased moisture which correlates to the disturbance noted in the previous slide. Box 2 shows increased moisture over the tropics with an interesting negative moisture heating rate</a:t>
            </a:r>
            <a:br>
              <a:rPr lang="en-US" sz="1200" b="1" dirty="0"/>
            </a:br>
            <a:endParaRPr lang="en-US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0C007-D97D-7049-8BC2-8F1EC043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914400"/>
            <a:ext cx="4351858" cy="2633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B59BC-5199-6A47-B87C-0605BE76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92" y="4495800"/>
            <a:ext cx="4368193" cy="2364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89E768-6D50-3F42-A83F-36CAD407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401" y="2703049"/>
            <a:ext cx="4551046" cy="23644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C8F99C-4033-1B41-8EEC-2DE8B485C871}"/>
              </a:ext>
            </a:extLst>
          </p:cNvPr>
          <p:cNvSpPr txBox="1">
            <a:spLocks/>
          </p:cNvSpPr>
          <p:nvPr/>
        </p:nvSpPr>
        <p:spPr>
          <a:xfrm>
            <a:off x="-52501" y="3581400"/>
            <a:ext cx="4395902" cy="84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SW+LW radiation:</a:t>
            </a:r>
          </a:p>
          <a:p>
            <a:r>
              <a:rPr lang="en-US" sz="1200" dirty="0"/>
              <a:t>Radiation in box 1 shows that there is a mostly negative SW+LW radiation rate meaning cooling, except for in the mid-troposphere. Radiation in box 2 shows some positive SW+LW, but overall a negative signature.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5D13E-CD1D-B542-AFF5-F89A852A6B18}"/>
              </a:ext>
            </a:extLst>
          </p:cNvPr>
          <p:cNvSpPr/>
          <p:nvPr/>
        </p:nvSpPr>
        <p:spPr>
          <a:xfrm>
            <a:off x="4678510" y="1333174"/>
            <a:ext cx="4236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total physics (”diabatic”): </a:t>
            </a:r>
          </a:p>
          <a:p>
            <a:r>
              <a:rPr lang="en-US" sz="1400" dirty="0"/>
              <a:t>strong diabatic heating in the troposphere in box 1 where there is the disturbance over the eastern US. Not as strong… but mild diabatic heating in box 2 as well. You can see that the moisture heating rate is a large factor in the diabatic heating rate. 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D7B31DDF-E541-9946-8CA2-418E6E4B7EF7}"/>
              </a:ext>
            </a:extLst>
          </p:cNvPr>
          <p:cNvSpPr/>
          <p:nvPr/>
        </p:nvSpPr>
        <p:spPr>
          <a:xfrm>
            <a:off x="1676400" y="1817820"/>
            <a:ext cx="685800" cy="69678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DE79C2C-B87E-6D4D-B2DA-F328E8ACF989}"/>
              </a:ext>
            </a:extLst>
          </p:cNvPr>
          <p:cNvSpPr/>
          <p:nvPr/>
        </p:nvSpPr>
        <p:spPr>
          <a:xfrm>
            <a:off x="6172200" y="3528365"/>
            <a:ext cx="533400" cy="738835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C5CFFD4-0C21-0341-8775-B97918D42C51}"/>
              </a:ext>
            </a:extLst>
          </p:cNvPr>
          <p:cNvSpPr/>
          <p:nvPr/>
        </p:nvSpPr>
        <p:spPr>
          <a:xfrm>
            <a:off x="1066800" y="1817820"/>
            <a:ext cx="457200" cy="69678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9B07AEF-67D9-3946-B747-6075B8F45196}"/>
              </a:ext>
            </a:extLst>
          </p:cNvPr>
          <p:cNvSpPr/>
          <p:nvPr/>
        </p:nvSpPr>
        <p:spPr>
          <a:xfrm>
            <a:off x="1676400" y="5399220"/>
            <a:ext cx="685800" cy="69678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9E2D299D-A6DE-2641-B263-6E0CC9D41C27}"/>
              </a:ext>
            </a:extLst>
          </p:cNvPr>
          <p:cNvSpPr/>
          <p:nvPr/>
        </p:nvSpPr>
        <p:spPr>
          <a:xfrm>
            <a:off x="1031966" y="5399221"/>
            <a:ext cx="492034" cy="69678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7BC5C2-1DBE-E742-8E76-1B9ED5E0FD8E}"/>
              </a:ext>
            </a:extLst>
          </p:cNvPr>
          <p:cNvSpPr txBox="1"/>
          <p:nvPr/>
        </p:nvSpPr>
        <p:spPr>
          <a:xfrm>
            <a:off x="1617617" y="175338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F7734-97F1-6548-96DA-80075B175A7E}"/>
              </a:ext>
            </a:extLst>
          </p:cNvPr>
          <p:cNvSpPr txBox="1"/>
          <p:nvPr/>
        </p:nvSpPr>
        <p:spPr>
          <a:xfrm>
            <a:off x="1066800" y="1764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FA8D9-2DA1-274F-9CEC-3D46E11870FD}"/>
              </a:ext>
            </a:extLst>
          </p:cNvPr>
          <p:cNvSpPr txBox="1"/>
          <p:nvPr/>
        </p:nvSpPr>
        <p:spPr>
          <a:xfrm>
            <a:off x="6117772" y="344435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5EF0EC-F651-064F-9691-409605A9C242}"/>
              </a:ext>
            </a:extLst>
          </p:cNvPr>
          <p:cNvSpPr txBox="1"/>
          <p:nvPr/>
        </p:nvSpPr>
        <p:spPr>
          <a:xfrm>
            <a:off x="5472281" y="344435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7B039-A780-7D4D-B0FA-68703C3B7BBC}"/>
              </a:ext>
            </a:extLst>
          </p:cNvPr>
          <p:cNvSpPr txBox="1"/>
          <p:nvPr/>
        </p:nvSpPr>
        <p:spPr>
          <a:xfrm>
            <a:off x="1617617" y="537567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06A83A-96B8-8543-AA2B-FE3A6128284F}"/>
              </a:ext>
            </a:extLst>
          </p:cNvPr>
          <p:cNvSpPr txBox="1"/>
          <p:nvPr/>
        </p:nvSpPr>
        <p:spPr>
          <a:xfrm>
            <a:off x="990600" y="531384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F187D769-1C10-D04E-AB1D-3CF2228A6F61}"/>
              </a:ext>
            </a:extLst>
          </p:cNvPr>
          <p:cNvSpPr/>
          <p:nvPr/>
        </p:nvSpPr>
        <p:spPr>
          <a:xfrm>
            <a:off x="5486400" y="3505830"/>
            <a:ext cx="533400" cy="84030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36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77F8-12B3-FC4B-B9F8-66122CA7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343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Legend explanation for cross sections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4CDC7A-C341-6B44-8BD6-F7EE181B0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5181600" cy="4525963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dtdt_</a:t>
                </a:r>
                <a:r>
                  <a:rPr lang="en-US" dirty="0" err="1">
                    <a:solidFill>
                      <a:srgbClr val="FF0000"/>
                    </a:solidFill>
                  </a:rPr>
                  <a:t>tot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(physics) + </a:t>
                </a:r>
                <a:r>
                  <a:rPr lang="en-US" dirty="0" err="1"/>
                  <a:t>dtdt_</a:t>
                </a:r>
                <a:r>
                  <a:rPr lang="en-US" dirty="0" err="1">
                    <a:solidFill>
                      <a:srgbClr val="FF0000"/>
                    </a:solidFill>
                  </a:rPr>
                  <a:t>dyn</a:t>
                </a:r>
                <a:r>
                  <a:rPr lang="en-US" dirty="0"/>
                  <a:t> (advection) + </a:t>
                </a:r>
                <a:r>
                  <a:rPr lang="en-US" dirty="0" err="1"/>
                  <a:t>dtdy_</a:t>
                </a:r>
                <a:r>
                  <a:rPr lang="en-US" dirty="0" err="1">
                    <a:solidFill>
                      <a:srgbClr val="FF0000"/>
                    </a:solidFill>
                  </a:rPr>
                  <a:t>ana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(</a:t>
                </a:r>
                <a:r>
                  <a:rPr lang="en-US" dirty="0" err="1">
                    <a:solidFill>
                      <a:srgbClr val="FF0000"/>
                    </a:solidFill>
                  </a:rPr>
                  <a:t>ana</a:t>
                </a:r>
                <a:r>
                  <a:rPr lang="en-US" dirty="0"/>
                  <a:t> is </a:t>
                </a:r>
                <a:r>
                  <a:rPr lang="en-US" i="1" dirty="0"/>
                  <a:t>analysis</a:t>
                </a:r>
                <a:r>
                  <a:rPr lang="en-US" dirty="0"/>
                  <a:t>; a ”missing” tendency needed to make the  tendencies add up to the observed evolution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indicative of the sum of all model errors)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diabatic </a:t>
                </a:r>
                <a:r>
                  <a:rPr lang="en-US" dirty="0">
                    <a:solidFill>
                      <a:srgbClr val="FF0000"/>
                    </a:solidFill>
                  </a:rPr>
                  <a:t>tot = moist (</a:t>
                </a:r>
                <a:r>
                  <a:rPr lang="en-US" dirty="0" err="1">
                    <a:solidFill>
                      <a:srgbClr val="FF0000"/>
                    </a:solidFill>
                  </a:rPr>
                  <a:t>mst</a:t>
                </a:r>
                <a:r>
                  <a:rPr lang="en-US" dirty="0">
                    <a:solidFill>
                      <a:srgbClr val="FF0000"/>
                    </a:solidFill>
                  </a:rPr>
                  <a:t>) + radiative (rad) + turbulence (</a:t>
                </a:r>
                <a:r>
                  <a:rPr lang="en-US" dirty="0" err="1">
                    <a:solidFill>
                      <a:srgbClr val="FF0000"/>
                    </a:solidFill>
                  </a:rPr>
                  <a:t>trb</a:t>
                </a:r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rad = </a:t>
                </a:r>
                <a:r>
                  <a:rPr lang="en-US" dirty="0" err="1">
                    <a:solidFill>
                      <a:srgbClr val="FF0000"/>
                    </a:solidFill>
                  </a:rPr>
                  <a:t>lwr</a:t>
                </a:r>
                <a:r>
                  <a:rPr lang="en-US" dirty="0">
                    <a:solidFill>
                      <a:srgbClr val="FF0000"/>
                    </a:solidFill>
                  </a:rPr>
                  <a:t> + </a:t>
                </a:r>
                <a:r>
                  <a:rPr lang="en-US" dirty="0" err="1">
                    <a:solidFill>
                      <a:srgbClr val="FF0000"/>
                    </a:solidFill>
                  </a:rPr>
                  <a:t>swr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4CDC7A-C341-6B44-8BD6-F7EE181B0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5181600" cy="4525963"/>
              </a:xfrm>
              <a:blipFill>
                <a:blip r:embed="rId2"/>
                <a:stretch>
                  <a:fillRect t="-2241" r="-1716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657B62-8966-E941-9C71-6C1353E11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92"/>
          <a:stretch/>
        </p:blipFill>
        <p:spPr>
          <a:xfrm>
            <a:off x="6324600" y="15847"/>
            <a:ext cx="2819400" cy="684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F105D-1A4B-C04E-BDD9-8E229FF2CDC3}"/>
              </a:ext>
            </a:extLst>
          </p:cNvPr>
          <p:cNvSpPr txBox="1"/>
          <p:nvPr/>
        </p:nvSpPr>
        <p:spPr>
          <a:xfrm>
            <a:off x="5181600" y="11668"/>
            <a:ext cx="107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longwave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E9BFC-4E32-5644-89FC-D3AF370BD754}"/>
              </a:ext>
            </a:extLst>
          </p:cNvPr>
          <p:cNvSpPr txBox="1"/>
          <p:nvPr/>
        </p:nvSpPr>
        <p:spPr>
          <a:xfrm>
            <a:off x="5162743" y="838200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shortwave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351E1-C1B9-D145-AC7F-F249AF608F0C}"/>
              </a:ext>
            </a:extLst>
          </p:cNvPr>
          <p:cNvSpPr txBox="1"/>
          <p:nvPr/>
        </p:nvSpPr>
        <p:spPr>
          <a:xfrm>
            <a:off x="4572000" y="4419600"/>
            <a:ext cx="179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SW+LW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AF98-954D-5042-91F1-8C53FCA822A5}"/>
              </a:ext>
            </a:extLst>
          </p:cNvPr>
          <p:cNvSpPr txBox="1"/>
          <p:nvPr/>
        </p:nvSpPr>
        <p:spPr>
          <a:xfrm>
            <a:off x="5105400" y="6019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(advective)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F20BA-BCFC-6D42-88B4-ED4D333F6DFC}"/>
              </a:ext>
            </a:extLst>
          </p:cNvPr>
          <p:cNvSpPr txBox="1"/>
          <p:nvPr/>
        </p:nvSpPr>
        <p:spPr>
          <a:xfrm>
            <a:off x="5003800" y="5144869"/>
            <a:ext cx="139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physics (”diabatic”)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30D58-6620-F649-8A69-7F4DDD2C67DC}"/>
              </a:ext>
            </a:extLst>
          </p:cNvPr>
          <p:cNvSpPr txBox="1"/>
          <p:nvPr/>
        </p:nvSpPr>
        <p:spPr>
          <a:xfrm>
            <a:off x="5105400" y="350520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turbulence</a:t>
            </a:r>
          </a:p>
          <a:p>
            <a:r>
              <a:rPr lang="en-US" dirty="0"/>
              <a:t>(PBL)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EC11C-8672-184F-976E-97516C80B15D}"/>
              </a:ext>
            </a:extLst>
          </p:cNvPr>
          <p:cNvSpPr txBox="1"/>
          <p:nvPr/>
        </p:nvSpPr>
        <p:spPr>
          <a:xfrm>
            <a:off x="4953000" y="24384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moist </a:t>
            </a:r>
            <a:r>
              <a:rPr lang="en-US" dirty="0" err="1"/>
              <a:t>mst</a:t>
            </a:r>
            <a:endParaRPr lang="en-US" dirty="0"/>
          </a:p>
          <a:p>
            <a:r>
              <a:rPr lang="en-US" dirty="0"/>
              <a:t>(convection &amp; cloud cond.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07299-FD6E-2D45-9CFB-A626544C2356}"/>
              </a:ext>
            </a:extLst>
          </p:cNvPr>
          <p:cNvSpPr txBox="1"/>
          <p:nvPr/>
        </p:nvSpPr>
        <p:spPr>
          <a:xfrm>
            <a:off x="5029200" y="151507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</a:t>
            </a:r>
          </a:p>
          <a:p>
            <a:r>
              <a:rPr lang="en-US" dirty="0"/>
              <a:t>(0 for perfect model)</a:t>
            </a:r>
          </a:p>
        </p:txBody>
      </p:sp>
    </p:spTree>
    <p:extLst>
      <p:ext uri="{BB962C8B-B14F-4D97-AF65-F5344CB8AC3E}">
        <p14:creationId xmlns:p14="http://schemas.microsoft.com/office/powerpoint/2010/main" val="3430295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2218-4484-9945-9127-0ACCB652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2: Local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B6E1-FA8E-6842-A5F2-41D4A74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comparison slides juxtaposing the zonal-mean transects and your local cross-sections, like in slide 6 above. </a:t>
            </a:r>
          </a:p>
          <a:p>
            <a:r>
              <a:rPr lang="en-US" dirty="0"/>
              <a:t>Toggle the various terms making up the total diabatic heating, in order to explain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Which is more variable (more spatially concentrated): radiative or moist heating? Illustrate your answer with images. </a:t>
            </a:r>
          </a:p>
        </p:txBody>
      </p:sp>
    </p:spTree>
    <p:extLst>
      <p:ext uri="{BB962C8B-B14F-4D97-AF65-F5344CB8AC3E}">
        <p14:creationId xmlns:p14="http://schemas.microsoft.com/office/powerpoint/2010/main" val="2644441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217A8F-94C2-DC4A-879E-36D93A89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" y="2440286"/>
            <a:ext cx="5324798" cy="3581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594D85-4CEF-D549-B8C7-0DD58A237F77}"/>
              </a:ext>
            </a:extLst>
          </p:cNvPr>
          <p:cNvSpPr txBox="1">
            <a:spLocks/>
          </p:cNvSpPr>
          <p:nvPr/>
        </p:nvSpPr>
        <p:spPr>
          <a:xfrm>
            <a:off x="231720" y="152400"/>
            <a:ext cx="51661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Moist Heating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415D42-7964-DB4D-93CC-64FF3347E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2411985"/>
            <a:ext cx="3429000" cy="42489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Which is more variable (more spatially concentrated)?: </a:t>
            </a:r>
          </a:p>
          <a:p>
            <a:r>
              <a:rPr lang="en-US" sz="2400" dirty="0"/>
              <a:t>moist heating. Areas of heating/cooling aren’t widespread.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FC64F-2F65-A74B-AD14-D8A1B74D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673" y="-1"/>
            <a:ext cx="3972681" cy="241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0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2AAD5-24C7-4E4E-9D55-7A3F910D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95" y="2742170"/>
            <a:ext cx="5407105" cy="35885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FC9A31-747A-044C-A576-7CF42E11614C}"/>
              </a:ext>
            </a:extLst>
          </p:cNvPr>
          <p:cNvSpPr txBox="1">
            <a:spLocks/>
          </p:cNvSpPr>
          <p:nvPr/>
        </p:nvSpPr>
        <p:spPr>
          <a:xfrm>
            <a:off x="-35169" y="564359"/>
            <a:ext cx="51661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Radiative Heating</a:t>
            </a:r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C25C9A-C106-9241-83B2-49E7408D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505" y="2971800"/>
            <a:ext cx="3429000" cy="42489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Which is more variable (more spatially concentrated)?: </a:t>
            </a:r>
          </a:p>
          <a:p>
            <a:r>
              <a:rPr lang="en-US" sz="2000" dirty="0"/>
              <a:t>Radiative Heating is not more spatially concentrated than moisture heating. Radiative heating is more broadly distributed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9D32E-26F4-284F-BB43-9252048AB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638" y="-14692"/>
            <a:ext cx="4435362" cy="2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3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2218-4484-9945-9127-0ACCB652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2: Local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B6E1-FA8E-6842-A5F2-41D4A74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 cloud-radiative interactions</a:t>
            </a:r>
          </a:p>
          <a:p>
            <a:pPr lvl="1"/>
            <a:r>
              <a:rPr lang="en-US" dirty="0"/>
              <a:t>LW radiation can be understood as water vapor cooling, cloud top cooling, and cloud base warming. Toggle the layers to find a good example, then </a:t>
            </a:r>
            <a:r>
              <a:rPr lang="en-US" dirty="0">
                <a:solidFill>
                  <a:srgbClr val="FF0000"/>
                </a:solidFill>
              </a:rPr>
              <a:t>juxtapose cloud fraction and radiative heating cross-section images to show an example of a place where cloud effects are dominant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36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FF03BA-1999-3148-81FB-F01BC14A5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32" y="42558"/>
            <a:ext cx="3331195" cy="285349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87BC7-FCD2-C24B-9B71-FEA3ECCF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5" y="197798"/>
            <a:ext cx="5226335" cy="2480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839AB-EF95-2746-92F8-5735563E7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5" y="3428999"/>
            <a:ext cx="5226335" cy="2458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0C0E9-AFC6-FE47-8080-9BB455F8A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956" y="3819379"/>
            <a:ext cx="3489346" cy="1804681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2CBC7804-BEDE-EA4E-AFD7-1F4C5632567C}"/>
              </a:ext>
            </a:extLst>
          </p:cNvPr>
          <p:cNvSpPr/>
          <p:nvPr/>
        </p:nvSpPr>
        <p:spPr>
          <a:xfrm>
            <a:off x="7162800" y="1981200"/>
            <a:ext cx="685800" cy="69678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8AB17-AFC0-7D48-8444-0AB39F1B4C3C}"/>
              </a:ext>
            </a:extLst>
          </p:cNvPr>
          <p:cNvSpPr txBox="1"/>
          <p:nvPr/>
        </p:nvSpPr>
        <p:spPr>
          <a:xfrm>
            <a:off x="5733232" y="2896049"/>
            <a:ext cx="3331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in the boxed region is the region of cloud cover I will be analyzing.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9CB53-CA66-BB48-85B7-2B70AEF4B239}"/>
              </a:ext>
            </a:extLst>
          </p:cNvPr>
          <p:cNvSpPr txBox="1"/>
          <p:nvPr/>
        </p:nvSpPr>
        <p:spPr>
          <a:xfrm>
            <a:off x="5676821" y="5624060"/>
            <a:ext cx="3331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Above is the total SW+LW radiation which where the cloud is, is positive. This could mean that the cloud is a high cloud- which are typical factors of increasing atmospheric heat because they trap outgoing longwave radiation. Overall cooling at top of the cloud and warming at the base.</a:t>
            </a:r>
          </a:p>
          <a:p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7CAA1-6F68-F44E-85B9-C5610629F64A}"/>
              </a:ext>
            </a:extLst>
          </p:cNvPr>
          <p:cNvSpPr txBox="1"/>
          <p:nvPr/>
        </p:nvSpPr>
        <p:spPr>
          <a:xfrm>
            <a:off x="0" y="5931050"/>
            <a:ext cx="5550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Above is the longwave heat rate of change, which is negative surrounding the cloud – but positive where the core of the cloud is. This could mean that the cloud is thick which allows for a negative longwave heat rate of change – cooling at the top of the cloud and relative warming at the base.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C7BDE-38F8-944C-82C4-A5AB8F300C77}"/>
              </a:ext>
            </a:extLst>
          </p:cNvPr>
          <p:cNvSpPr txBox="1"/>
          <p:nvPr/>
        </p:nvSpPr>
        <p:spPr>
          <a:xfrm>
            <a:off x="79573" y="2760787"/>
            <a:ext cx="5550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Above is the cloud fraction which shows the deep cloud in the location over the ocean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80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A834-01D0-1441-98E1-D5991648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it: write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B407-7022-F64B-9CD3-3C0B57FEF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1. Using the concepts from the reading, and earlier homework, explain how patches or elements of </a:t>
            </a:r>
            <a:r>
              <a:rPr lang="en-US" b="1" dirty="0"/>
              <a:t>relative vorticity</a:t>
            </a:r>
            <a:r>
              <a:rPr lang="en-US" dirty="0"/>
              <a:t> </a:t>
            </a:r>
            <a:r>
              <a:rPr lang="en-US" dirty="0" err="1"/>
              <a:t>advect</a:t>
            </a:r>
            <a:r>
              <a:rPr lang="en-US" dirty="0"/>
              <a:t> other patches of </a:t>
            </a:r>
            <a:r>
              <a:rPr lang="en-US" b="1" dirty="0"/>
              <a:t>relative vorticity</a:t>
            </a:r>
            <a:r>
              <a:rPr lang="en-US" dirty="0"/>
              <a:t>, under the assumption that </a:t>
            </a:r>
            <a:r>
              <a:rPr lang="en-US" b="1" dirty="0"/>
              <a:t>relative vorticity</a:t>
            </a:r>
            <a:r>
              <a:rPr lang="en-US" dirty="0"/>
              <a:t> is </a:t>
            </a:r>
            <a:r>
              <a:rPr lang="en-US" dirty="0" err="1"/>
              <a:t>sorta</a:t>
            </a:r>
            <a:r>
              <a:rPr lang="en-US" dirty="0"/>
              <a:t> almost conserved.  </a:t>
            </a:r>
          </a:p>
          <a:p>
            <a:r>
              <a:rPr lang="en-US" dirty="0"/>
              <a:t>2. Using the concepts from the reading, and earlier homework, explain how </a:t>
            </a:r>
            <a:r>
              <a:rPr lang="en-US" b="1" dirty="0"/>
              <a:t>planetary vorticity</a:t>
            </a:r>
            <a:r>
              <a:rPr lang="en-US" dirty="0"/>
              <a:t> is converted to </a:t>
            </a:r>
            <a:r>
              <a:rPr lang="en-US" b="1" dirty="0"/>
              <a:t>relative vorticity,</a:t>
            </a:r>
            <a:r>
              <a:rPr lang="en-US" dirty="0"/>
              <a:t> so that their sum, the </a:t>
            </a:r>
            <a:r>
              <a:rPr lang="en-US" b="1" dirty="0"/>
              <a:t>absolute vorticity,</a:t>
            </a:r>
            <a:r>
              <a:rPr lang="en-US" dirty="0"/>
              <a:t> is almost conserved. Consider a loop of air moving in latitude, and explain how the different Coriolis force felt by its northern and southern edges acts as a torque on the fluid loop.   </a:t>
            </a:r>
          </a:p>
          <a:p>
            <a:r>
              <a:rPr lang="en-US" dirty="0"/>
              <a:t>3. Using the concepts from the reading, and the reading, explain how </a:t>
            </a:r>
            <a:r>
              <a:rPr lang="en-US" b="1" dirty="0"/>
              <a:t>static stability </a:t>
            </a:r>
            <a:r>
              <a:rPr lang="en-US" dirty="0"/>
              <a:t>is converted to </a:t>
            </a:r>
            <a:r>
              <a:rPr lang="en-US" b="1" dirty="0"/>
              <a:t>absolute vorticity,</a:t>
            </a:r>
            <a:r>
              <a:rPr lang="en-US" dirty="0"/>
              <a:t> so that </a:t>
            </a:r>
            <a:r>
              <a:rPr lang="en-US" b="1" dirty="0"/>
              <a:t>potential vorticity, </a:t>
            </a:r>
            <a:r>
              <a:rPr lang="en-US" dirty="0"/>
              <a:t>their </a:t>
            </a:r>
            <a:r>
              <a:rPr lang="en-US" b="1" dirty="0"/>
              <a:t>product,</a:t>
            </a:r>
            <a:r>
              <a:rPr lang="en-US" dirty="0"/>
              <a:t> arguably the truest essence of vortices (cyclones and anticyclones) is really really almost conserved. </a:t>
            </a:r>
          </a:p>
          <a:p>
            <a:r>
              <a:rPr lang="en-US" dirty="0"/>
              <a:t>4. Based on the end of the reading, what you will look for in vertically resolved data about diabatic heating rate in the atmosphere to explain the ultimate source of PV?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75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2218-4484-9945-9127-0ACCB652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2: Local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B6E1-FA8E-6842-A5F2-41D4A74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the PV source term motivating this exploration.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Where does the vertical gradient of heating imply large PV sources? Use arrows to annotate a couple positive and negative source regions. 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 Can you find a weather situation where this source term is a positive feedback on PV? </a:t>
            </a:r>
          </a:p>
          <a:p>
            <a:endParaRPr lang="en-US" dirty="0"/>
          </a:p>
          <a:p>
            <a:r>
              <a:rPr lang="en-US" b="1" dirty="0"/>
              <a:t>Unsure of how to do this </a:t>
            </a:r>
          </a:p>
        </p:txBody>
      </p:sp>
    </p:spTree>
    <p:extLst>
      <p:ext uri="{BB962C8B-B14F-4D97-AF65-F5344CB8AC3E}">
        <p14:creationId xmlns:p14="http://schemas.microsoft.com/office/powerpoint/2010/main" val="4005986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6C42-6FB3-C243-B2EB-00D8FCA9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new cross section of potential 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E03134-F050-1847-89E9-EA642100A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817"/>
          <a:stretch/>
        </p:blipFill>
        <p:spPr>
          <a:xfrm>
            <a:off x="-46451" y="1524000"/>
            <a:ext cx="9190451" cy="27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7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6C42-6FB3-C243-B2EB-00D8FCA9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new cross section of potential temperature contours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6DD9A-69F7-B340-848D-61B9B29B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133600"/>
            <a:ext cx="2374900" cy="9906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BB86B-C4B5-ED41-92C2-B51AC851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Now click its Legend entry to pop up its Display Controls. </a:t>
            </a:r>
          </a:p>
          <a:p>
            <a:endParaRPr lang="en-US" dirty="0"/>
          </a:p>
          <a:p>
            <a:r>
              <a:rPr lang="en-US" dirty="0"/>
              <a:t>Change the contour interval to 5K. Change the Color to Black. Change their label size to 20.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A290C6-C1C5-AC47-B88F-BB1BEC23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648200"/>
            <a:ext cx="5853545" cy="17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23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6C42-6FB3-C243-B2EB-00D8FCA9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new cross section of potential temperature contours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BB86B-C4B5-ED41-92C2-B51AC851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Again click the Legend entry to pop up the Display Controls. </a:t>
            </a:r>
          </a:p>
          <a:p>
            <a:r>
              <a:rPr lang="en-US" dirty="0"/>
              <a:t>Under the Edit menu, turn on Sharing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Move the main north-south cross section slightly. This will make your new theta contour section snap into place with it.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85293D-753F-A147-949A-954F65A0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124200"/>
            <a:ext cx="5207000" cy="19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87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6C42-6FB3-C243-B2EB-00D8FCA9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new cross section of potential temperature contours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BB86B-C4B5-ED41-92C2-B51AC851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You should see our familiar relation between theta surfaces and (most clearly) upper-level cool core cyclones: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45ABF-198C-8142-8EC1-DE75E9BF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5200"/>
            <a:ext cx="9144000" cy="2530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F103A-B26E-F848-9034-1A5E9D7D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" y="3429000"/>
            <a:ext cx="9144000" cy="25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21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3DF2-663C-224B-8192-E57B3013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Warm and cool cores &amp; condensation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C8B58-9F5F-944A-9300-6F2413887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cross section with theta contours and the moist-processes heating rate (</a:t>
            </a:r>
            <a:r>
              <a:rPr lang="en-US" dirty="0" err="1"/>
              <a:t>dtdtmst</a:t>
            </a:r>
            <a:r>
              <a:rPr lang="en-US" dirty="0"/>
              <a:t>) to find an example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with the condensation heating in a warm core storm, like the one halfway to Ireland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does the PV source term from latent heating feed back on such a warm core storm? </a:t>
            </a:r>
          </a:p>
        </p:txBody>
      </p:sp>
    </p:spTree>
    <p:extLst>
      <p:ext uri="{BB962C8B-B14F-4D97-AF65-F5344CB8AC3E}">
        <p14:creationId xmlns:p14="http://schemas.microsoft.com/office/powerpoint/2010/main" val="162703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471C-CE8E-DA43-953B-2F9C4AD2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006F-32C3-344A-B1CC-E013223DC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2468563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2000" dirty="0"/>
              <a:t>There is condensation heating in a warm core storm, like the one boxed off in the image above. </a:t>
            </a:r>
          </a:p>
          <a:p>
            <a:pPr lvl="1"/>
            <a:r>
              <a:rPr lang="en-US" sz="2000" dirty="0"/>
              <a:t>The image above has the theta surfaces overlaid on the moist-processes heating rate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how does the PV source term from latent heating feed back on such a warm core storm? </a:t>
            </a:r>
          </a:p>
          <a:p>
            <a:pPr lvl="1"/>
            <a:r>
              <a:rPr lang="en-US" sz="2000" dirty="0"/>
              <a:t>The PV source term from latent heating results in a wet potential vorticity, this is because of the abundance of moisture in this warm core storm. The PV will be negative here.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84EE4-3896-C248-9987-CFCAB003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7" y="274638"/>
            <a:ext cx="7974331" cy="267894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4E98F156-7089-CC4B-B46C-3A56E6FB8BDA}"/>
              </a:ext>
            </a:extLst>
          </p:cNvPr>
          <p:cNvSpPr/>
          <p:nvPr/>
        </p:nvSpPr>
        <p:spPr>
          <a:xfrm>
            <a:off x="1524000" y="1409170"/>
            <a:ext cx="762000" cy="1410229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79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3DF2-663C-224B-8192-E57B3013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Warm and cool cores &amp; condensation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C8B58-9F5F-944A-9300-6F2413887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cross section with theta contours and the moist-processes heating rate (</a:t>
            </a:r>
            <a:r>
              <a:rPr lang="en-US" dirty="0" err="1"/>
              <a:t>dtdtmst</a:t>
            </a:r>
            <a:r>
              <a:rPr lang="en-US" dirty="0"/>
              <a:t>) to find an example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where a cool core cyclone (lifted </a:t>
            </a:r>
            <a:r>
              <a:rPr lang="en-US" dirty="0" err="1">
                <a:solidFill>
                  <a:srgbClr val="FF0000"/>
                </a:solidFill>
              </a:rPr>
              <a:t>isentropes</a:t>
            </a:r>
            <a:r>
              <a:rPr lang="en-US" dirty="0">
                <a:solidFill>
                  <a:srgbClr val="FF0000"/>
                </a:solidFill>
              </a:rPr>
              <a:t>, cyclonic PV aloft; a tentacle of the polar vortex) may be gently lifting air to its condensation level, releasing some latent heating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does the PV source term from latent heating feed back on such a cool core storm? </a:t>
            </a:r>
          </a:p>
        </p:txBody>
      </p:sp>
    </p:spTree>
    <p:extLst>
      <p:ext uri="{BB962C8B-B14F-4D97-AF65-F5344CB8AC3E}">
        <p14:creationId xmlns:p14="http://schemas.microsoft.com/office/powerpoint/2010/main" val="1249884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4215F-5C25-6848-B2F0-541D233F7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5" y="3741579"/>
            <a:ext cx="8229600" cy="281162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1"/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• The image above has the theta surfaces overlaid on the moist-processes heating rate. </a:t>
            </a:r>
            <a:b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• The location of the boxed area is over the northeastern US, with its border to Canada.</a:t>
            </a:r>
            <a:b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• This is where a cool core cyclone may be gently lifting air to its condensation level, releasing some latent heating.</a:t>
            </a:r>
            <a:b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• With a cool core storm, the PV will be dry potential vorticity with less amount of moisture..</a:t>
            </a:r>
            <a:b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9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DDB7B-5076-934D-A750-B8367F39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04800"/>
            <a:ext cx="8636003" cy="2590800"/>
          </a:xfrm>
          <a:prstGeom prst="rect">
            <a:avLst/>
          </a:prstGeom>
          <a:noFill/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09091CA7-982A-684A-AF6D-0DD787FFA748}"/>
              </a:ext>
            </a:extLst>
          </p:cNvPr>
          <p:cNvSpPr/>
          <p:nvPr/>
        </p:nvSpPr>
        <p:spPr>
          <a:xfrm>
            <a:off x="3352800" y="1485371"/>
            <a:ext cx="762000" cy="1410229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459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01EB7"/>
              </a:solidFill>
              <a:effectLst/>
              <a:uLnTx/>
              <a:uFillTx/>
              <a:latin typeface="Times" pitchFamily="-84" charset="0"/>
              <a:ea typeface="ＭＳ Ｐゴシック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-84" charset="0"/>
              <a:ea typeface="ＭＳ Ｐゴシック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“The Primitive Equations”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(meaning elemental, fundamental)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5410200" y="2938463"/>
            <a:ext cx="32766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HYDROSTATIC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(w/ ideal gas law to eliminate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/>
                <a:ea typeface="ＭＳ Ｐゴシック"/>
              </a:rPr>
              <a:t>r)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5791200" y="1506538"/>
            <a:ext cx="29718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F=MA  in the HORIZONTAL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114800" y="4249738"/>
            <a:ext cx="4800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MASS CONSERVATION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57600" y="5316538"/>
            <a:ext cx="525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/>
              </a:rPr>
              <a:t>FIRST LAW OF THERMO</a:t>
            </a:r>
          </a:p>
        </p:txBody>
      </p:sp>
      <p:pic>
        <p:nvPicPr>
          <p:cNvPr id="15369" name="Picture 18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4097338"/>
            <a:ext cx="25019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9" descr="fin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240338"/>
            <a:ext cx="35941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6" descr="latex-image-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725738"/>
            <a:ext cx="22431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18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1658938"/>
            <a:ext cx="5105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1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PV is conserved -- almost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676400"/>
            <a:ext cx="8763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APPROXIMATE</a:t>
            </a:r>
            <a:r>
              <a:rPr lang="en-US" sz="3200" dirty="0"/>
              <a:t> term that generates PV on the Earth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Mostly, you are looking for </a:t>
            </a:r>
            <a:r>
              <a:rPr lang="en-US" sz="3200" dirty="0">
                <a:solidFill>
                  <a:srgbClr val="FF0000"/>
                </a:solidFill>
              </a:rPr>
              <a:t>WHERE THE DIABATIC OR PHYSICAL HEATING RATE INCREASES OR DECREASES WITH HEIGHT, weighted by (f+𝜁). </a:t>
            </a:r>
            <a:r>
              <a:rPr lang="en-US" sz="3200" dirty="0"/>
              <a:t>In both hemispheres… so be careful with ”cyclonic”.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0" y="2514600"/>
            <a:ext cx="2895600" cy="1447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1EAFE-EC82-FE4D-9CFF-8C4098EE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667000"/>
            <a:ext cx="5029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50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286000" y="1447800"/>
            <a:ext cx="411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6324600" y="11430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7413" name="TextBox 9"/>
          <p:cNvSpPr txBox="1">
            <a:spLocks noChangeArrowheads="1"/>
          </p:cNvSpPr>
          <p:nvPr/>
        </p:nvSpPr>
        <p:spPr bwMode="auto">
          <a:xfrm>
            <a:off x="1951038" y="2209800"/>
            <a:ext cx="1554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1. 200 mb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surface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bulges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upward</a:t>
            </a:r>
          </a:p>
        </p:txBody>
      </p:sp>
      <p:cxnSp>
        <p:nvCxnSpPr>
          <p:cNvPr id="17414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Warmed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thicker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0. Heating (maybe latent heating by condensation in a patch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of convection over warm water someplace)</a:t>
            </a: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304800" y="11430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413" grpId="0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ight Arrow 8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9460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7391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3. Mass removal and 4. surface pressure drop</a:t>
            </a:r>
          </a:p>
        </p:txBody>
      </p:sp>
      <p:sp>
        <p:nvSpPr>
          <p:cNvPr id="19462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Right Arrow 14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removed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from column</a:t>
            </a:r>
          </a:p>
        </p:txBody>
      </p:sp>
      <p:cxnSp>
        <p:nvCxnSpPr>
          <p:cNvPr id="16" name="Curved Connector 15"/>
          <p:cNvCxnSpPr>
            <a:cxnSpLocks noChangeShapeType="1"/>
          </p:cNvCxnSpPr>
          <p:nvPr/>
        </p:nvCxnSpPr>
        <p:spPr bwMode="auto">
          <a:xfrm rot="10800000" flipV="1">
            <a:off x="4648200" y="2438400"/>
            <a:ext cx="3429000" cy="2667000"/>
          </a:xfrm>
          <a:prstGeom prst="curvedConnector3">
            <a:avLst>
              <a:gd name="adj1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00800" y="3124200"/>
            <a:ext cx="2590800" cy="15700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4. less mass of air in column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= lower surface pressure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114800" y="4638675"/>
            <a:ext cx="762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6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heated air rises and a warm core vortex develops: the Primitive Equation view. 7 logical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07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TextBox 13"/>
          <p:cNvSpPr txBox="1"/>
          <p:nvPr/>
        </p:nvSpPr>
        <p:spPr>
          <a:xfrm>
            <a:off x="533400" y="838200"/>
            <a:ext cx="81534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5. Low level inflow accelerates, 6. heated air rises</a:t>
            </a: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6. warm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air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rises!</a:t>
            </a:r>
          </a:p>
        </p:txBody>
      </p:sp>
      <p:sp>
        <p:nvSpPr>
          <p:cNvPr id="21510" name="Rectangle 9"/>
          <p:cNvSpPr>
            <a:spLocks noChangeArrowheads="1"/>
          </p:cNvSpPr>
          <p:nvPr/>
        </p:nvSpPr>
        <p:spPr bwMode="auto">
          <a:xfrm>
            <a:off x="0" y="5181600"/>
            <a:ext cx="91440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2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5.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1514" name="Right Arrow 22"/>
          <p:cNvSpPr>
            <a:spLocks noChangeArrowheads="1"/>
          </p:cNvSpPr>
          <p:nvPr/>
        </p:nvSpPr>
        <p:spPr bwMode="auto">
          <a:xfrm>
            <a:off x="6324600" y="1143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1515" name="Right Arrow 25"/>
          <p:cNvSpPr>
            <a:spLocks noChangeArrowheads="1"/>
          </p:cNvSpPr>
          <p:nvPr/>
        </p:nvSpPr>
        <p:spPr bwMode="auto">
          <a:xfrm flipH="1">
            <a:off x="304800" y="11430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ckerman-06-22"/>
          <p:cNvPicPr>
            <a:picLocks noChangeAspect="1" noChangeArrowheads="1"/>
          </p:cNvPicPr>
          <p:nvPr/>
        </p:nvPicPr>
        <p:blipFill>
          <a:blip r:embed="rId3">
            <a:lum bright="-10000"/>
          </a:blip>
          <a:srcRect l="56081"/>
          <a:stretch>
            <a:fillRect/>
          </a:stretch>
        </p:blipFill>
        <p:spPr bwMode="auto">
          <a:xfrm>
            <a:off x="2362200" y="1447800"/>
            <a:ext cx="411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555" name="Straight Connector 11"/>
          <p:cNvCxnSpPr>
            <a:cxnSpLocks noChangeShapeType="1"/>
          </p:cNvCxnSpPr>
          <p:nvPr/>
        </p:nvCxnSpPr>
        <p:spPr bwMode="auto">
          <a:xfrm rot="10800000">
            <a:off x="1676400" y="2286000"/>
            <a:ext cx="884238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3556" name="Right Arrow 11"/>
          <p:cNvSpPr>
            <a:spLocks noChangeArrowheads="1"/>
          </p:cNvSpPr>
          <p:nvPr/>
        </p:nvSpPr>
        <p:spPr bwMode="auto">
          <a:xfrm flipH="1">
            <a:off x="5638800" y="3962400"/>
            <a:ext cx="2971800" cy="1447800"/>
          </a:xfrm>
          <a:prstGeom prst="rightArrow">
            <a:avLst>
              <a:gd name="adj1" fmla="val 50000"/>
              <a:gd name="adj2" fmla="val 49995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23557" name="Right Arrow 18"/>
          <p:cNvSpPr>
            <a:spLocks noChangeArrowheads="1"/>
          </p:cNvSpPr>
          <p:nvPr/>
        </p:nvSpPr>
        <p:spPr bwMode="auto">
          <a:xfrm>
            <a:off x="685800" y="3962400"/>
            <a:ext cx="2590800" cy="144780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5257800"/>
            <a:ext cx="9144000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7. </a:t>
            </a:r>
            <a:r>
              <a:rPr lang="en-US" sz="4000" b="1" dirty="0" err="1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Coriolis</a:t>
            </a:r>
            <a:r>
              <a:rPr lang="en-US" sz="40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</a:rPr>
              <a:t> turns flow to right</a:t>
            </a:r>
          </a:p>
        </p:txBody>
      </p:sp>
      <p:sp>
        <p:nvSpPr>
          <p:cNvPr id="2355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heated air rises and a warm core vortex develops: the Primitive Equation view. 7 logical steps</a:t>
            </a:r>
          </a:p>
        </p:txBody>
      </p:sp>
      <p:sp>
        <p:nvSpPr>
          <p:cNvPr id="23560" name="Right Arrow 14"/>
          <p:cNvSpPr>
            <a:spLocks noChangeArrowheads="1"/>
          </p:cNvSpPr>
          <p:nvPr/>
        </p:nvSpPr>
        <p:spPr bwMode="auto">
          <a:xfrm>
            <a:off x="6019800" y="1219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561" name="Right Arrow 15"/>
          <p:cNvSpPr>
            <a:spLocks noChangeArrowheads="1"/>
          </p:cNvSpPr>
          <p:nvPr/>
        </p:nvSpPr>
        <p:spPr bwMode="auto">
          <a:xfrm flipH="1">
            <a:off x="533400" y="1219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933700" y="4114800"/>
            <a:ext cx="3314700" cy="1066800"/>
            <a:chOff x="3429000" y="4114800"/>
            <a:chExt cx="2209800" cy="1295400"/>
          </a:xfrm>
        </p:grpSpPr>
        <p:sp>
          <p:nvSpPr>
            <p:cNvPr id="23569" name="Rectangle 22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70" name="Curved Up Arrow 17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23571" name="Curved Down Arrow 20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 flipH="1">
            <a:off x="2057400" y="1371600"/>
            <a:ext cx="4724400" cy="1066800"/>
            <a:chOff x="3352800" y="4114800"/>
            <a:chExt cx="2286000" cy="1295400"/>
          </a:xfrm>
        </p:grpSpPr>
        <p:sp>
          <p:nvSpPr>
            <p:cNvPr id="23566" name="Rectangle 27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7" name="Curved Up Arrow 2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23568" name="Curved Down Arrow 29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23564" name="Up Arrow 32"/>
          <p:cNvSpPr>
            <a:spLocks noChangeArrowheads="1"/>
          </p:cNvSpPr>
          <p:nvPr/>
        </p:nvSpPr>
        <p:spPr bwMode="auto">
          <a:xfrm>
            <a:off x="3124200" y="2362200"/>
            <a:ext cx="2667000" cy="1752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505200" y="2286000"/>
            <a:ext cx="1981200" cy="2057400"/>
          </a:xfrm>
          <a:prstGeom prst="ellipse">
            <a:avLst/>
          </a:prstGeom>
          <a:solidFill>
            <a:srgbClr val="E0A945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Warm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Core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Vortex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D01EB7"/>
              </a:solidFill>
              <a:latin typeface="Times" pitchFamily="-84" charset="0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pitchFamily="-84" charset="0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25450" y="1524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latin typeface="Times" pitchFamily="-84" charset="0"/>
              </a:rPr>
              <a:t>HW: use The Primitive Equations to compute how a local heating J drives flow in an initially motionless atmosphere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0" y="2895600"/>
            <a:ext cx="5867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2. Warmer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causes increased thickness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of the heated column</a:t>
            </a: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029200" y="4313238"/>
            <a:ext cx="365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3. High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over hot column pushes wind outward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5847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124200" y="5816600"/>
            <a:ext cx="5410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4. Surface pressure drops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(remember, omega = Dp/Dt; Holton eq. 3.44)</a:t>
            </a:r>
            <a:endParaRPr lang="en-US" sz="3200" b="1">
              <a:solidFill>
                <a:srgbClr val="0000FF"/>
              </a:solidFill>
              <a:latin typeface="Times" charset="0"/>
            </a:endParaRPr>
          </a:p>
        </p:txBody>
      </p:sp>
      <p:pic>
        <p:nvPicPr>
          <p:cNvPr id="35849" name="Picture 17" descr="latex-image-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263" y="2971800"/>
            <a:ext cx="22431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9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609600" y="42322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20" descr="latex-image-1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588" y="1905000"/>
            <a:ext cx="3148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0" y="1752600"/>
            <a:ext cx="5257800" cy="1211263"/>
            <a:chOff x="3810000" y="1752600"/>
            <a:chExt cx="5257800" cy="1211263"/>
          </a:xfrm>
        </p:grpSpPr>
        <p:sp>
          <p:nvSpPr>
            <p:cNvPr id="10255" name="Text Box 15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52578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514350" indent="-514350" eaLnBrk="0" fontAlgn="base" hangingPunct="0">
                <a:spcBef>
                  <a:spcPct val="50000"/>
                </a:spcBef>
                <a:spcAft>
                  <a:spcPct val="0"/>
                </a:spcAft>
                <a:buFontTx/>
                <a:buAutoNum type="arabicPeriod"/>
                <a:defRPr/>
              </a:pP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J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causes </a:t>
              </a:r>
              <a:r>
                <a:rPr lang="en-US" sz="3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T</a:t>
              </a:r>
              <a:r>
                <a:rPr 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" charset="0"/>
                </a:rPr>
                <a:t> to increase   </a:t>
              </a:r>
              <a:endPara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endParaRPr>
            </a:p>
          </p:txBody>
        </p:sp>
        <p:sp>
          <p:nvSpPr>
            <p:cNvPr id="35856" name="TextBox 12"/>
            <p:cNvSpPr txBox="1">
              <a:spLocks noChangeArrowheads="1"/>
            </p:cNvSpPr>
            <p:nvPr/>
          </p:nvSpPr>
          <p:spPr bwMode="auto">
            <a:xfrm>
              <a:off x="3810000" y="2133600"/>
              <a:ext cx="4648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FF"/>
                  </a:solidFill>
                </a:rPr>
                <a:t>net change of T =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FF"/>
                  </a:solidFill>
                </a:rPr>
                <a:t>	amount of heat added/Cp 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371600" y="1863725"/>
            <a:ext cx="1143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4267200"/>
            <a:ext cx="1676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6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50" grpId="0"/>
      <p:bldP spid="10252" grpId="0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12925" y="136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D01EB7"/>
              </a:solidFill>
              <a:latin typeface="Times" pitchFamily="-84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225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pitchFamily="-84" charset="0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81600" y="2001838"/>
            <a:ext cx="3429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5. Low 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Symbol" charset="2"/>
                <a:sym typeface="Symbol" charset="2"/>
              </a:rPr>
              <a:t>F</a:t>
            </a: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under hot column pulls wind inward</a:t>
            </a:r>
            <a:r>
              <a:rPr lang="en-US" sz="320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 </a:t>
            </a:r>
          </a:p>
        </p:txBody>
      </p:sp>
      <p:pic>
        <p:nvPicPr>
          <p:cNvPr id="37893" name="Picture 11" descr="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51200"/>
            <a:ext cx="34163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3276600" y="3657600"/>
            <a:ext cx="5105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>
                <a:solidFill>
                  <a:srgbClr val="FF0000"/>
                </a:solidFill>
                <a:latin typeface="Times" charset="0"/>
              </a:rPr>
              <a:t>6. Hot air rises (finally!)</a:t>
            </a:r>
            <a:endParaRPr lang="en-US" sz="3200" b="1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5" name="Picture 19" descr="latex-image-1.pdf"/>
          <p:cNvPicPr>
            <a:picLocks noChangeAspect="1"/>
          </p:cNvPicPr>
          <p:nvPr/>
        </p:nvPicPr>
        <p:blipFill>
          <a:blip r:embed="rId4"/>
          <a:srcRect r="14925"/>
          <a:stretch>
            <a:fillRect/>
          </a:stretch>
        </p:blipFill>
        <p:spPr bwMode="auto">
          <a:xfrm>
            <a:off x="457200" y="1920875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24400" y="4678363"/>
            <a:ext cx="4419600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7. Coriolis force turns inflowing and outflowing air to make round-and-round flow</a:t>
            </a:r>
            <a:endParaRPr lang="en-US" sz="320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37897" name="Picture 13" descr="latex-image-1.pdf"/>
          <p:cNvPicPr>
            <a:picLocks noChangeAspect="1"/>
          </p:cNvPicPr>
          <p:nvPr/>
        </p:nvPicPr>
        <p:blipFill>
          <a:blip r:embed="rId5"/>
          <a:srcRect r="14925"/>
          <a:stretch>
            <a:fillRect/>
          </a:stretch>
        </p:blipFill>
        <p:spPr bwMode="auto">
          <a:xfrm>
            <a:off x="304800" y="4795838"/>
            <a:ext cx="43434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19050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7899" name="TextBox 11"/>
          <p:cNvSpPr txBox="1">
            <a:spLocks noChangeArrowheads="1"/>
          </p:cNvSpPr>
          <p:nvPr/>
        </p:nvSpPr>
        <p:spPr bwMode="auto">
          <a:xfrm>
            <a:off x="4800600" y="4038600"/>
            <a:ext cx="320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FF"/>
                </a:solidFill>
                <a:latin typeface="Symbol" pitchFamily="-84" charset="2"/>
              </a:rPr>
              <a:t>w</a:t>
            </a:r>
            <a:r>
              <a:rPr lang="en-US" sz="2400">
                <a:solidFill>
                  <a:srgbClr val="0000FF"/>
                </a:solidFill>
              </a:rPr>
              <a:t> =~  </a:t>
            </a:r>
            <a:r>
              <a:rPr lang="en-US" sz="2400">
                <a:solidFill>
                  <a:srgbClr val="0000FF"/>
                </a:solidFill>
                <a:latin typeface="Symbol" pitchFamily="-84" charset="2"/>
              </a:rPr>
              <a:t>r</a:t>
            </a:r>
            <a:r>
              <a:rPr lang="en-US" sz="2400">
                <a:solidFill>
                  <a:srgbClr val="0000FF"/>
                </a:solidFill>
              </a:rPr>
              <a:t>gw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29000" y="4800600"/>
            <a:ext cx="1447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7901" name="Text Box 4"/>
          <p:cNvSpPr txBox="1">
            <a:spLocks noChangeArrowheads="1"/>
          </p:cNvSpPr>
          <p:nvPr/>
        </p:nvSpPr>
        <p:spPr bwMode="auto">
          <a:xfrm>
            <a:off x="381000" y="76200"/>
            <a:ext cx="826135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latin typeface="Times" pitchFamily="-84" charset="0"/>
              </a:rPr>
              <a:t>HW: use The Primitive Equations to compute how a local heating J drives flow in an initially motionless atmosphere</a:t>
            </a:r>
          </a:p>
        </p:txBody>
      </p:sp>
    </p:spTree>
    <p:extLst>
      <p:ext uri="{BB962C8B-B14F-4D97-AF65-F5344CB8AC3E}">
        <p14:creationId xmlns:p14="http://schemas.microsoft.com/office/powerpoint/2010/main" val="263958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cooled air sinks and a cool core vortex develops: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the Primitive Equation view. 7 logical steps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838200" y="1371600"/>
            <a:ext cx="2209800" cy="1447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838200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Tahoma" pitchFamily="-65" charset="0"/>
              </a:rPr>
              <a:t>1. Cooled </a:t>
            </a:r>
            <a:r>
              <a:rPr lang="en-US" sz="2400" dirty="0">
                <a:solidFill>
                  <a:srgbClr val="000000"/>
                </a:solidFill>
                <a:latin typeface="Tahoma" pitchFamily="-65" charset="0"/>
              </a:rPr>
              <a:t>column of air gets </a:t>
            </a:r>
            <a:r>
              <a:rPr lang="en-US" sz="2400" b="1" dirty="0">
                <a:solidFill>
                  <a:srgbClr val="000000"/>
                </a:solidFill>
                <a:latin typeface="Tahoma" pitchFamily="-65" charset="0"/>
              </a:rPr>
              <a:t>thinner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Tahoma" pitchFamily="-65" charset="0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6019800" y="1295400"/>
            <a:ext cx="2286000" cy="1447800"/>
          </a:xfrm>
          <a:prstGeom prst="right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2. Air accelerates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due to PGF</a:t>
            </a:r>
          </a:p>
        </p:txBody>
      </p:sp>
      <p:sp>
        <p:nvSpPr>
          <p:cNvPr id="25607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IR cooling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-84" charset="2"/>
              <a:buChar char="à"/>
            </a:pPr>
            <a:r>
              <a:rPr lang="en-US" sz="2400">
                <a:solidFill>
                  <a:srgbClr val="000000"/>
                </a:solidFill>
              </a:rPr>
              <a:t>cold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air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371600" y="2271713"/>
            <a:ext cx="5641975" cy="2041525"/>
            <a:chOff x="1371600" y="2270984"/>
            <a:chExt cx="5641474" cy="2041876"/>
          </a:xfrm>
        </p:grpSpPr>
        <p:sp>
          <p:nvSpPr>
            <p:cNvPr id="25609" name="Freeform 14"/>
            <p:cNvSpPr>
              <a:spLocks noChangeArrowheads="1"/>
            </p:cNvSpPr>
            <p:nvPr/>
          </p:nvSpPr>
          <p:spPr bwMode="auto">
            <a:xfrm>
              <a:off x="1371600" y="2402751"/>
              <a:ext cx="5641474" cy="797649"/>
            </a:xfrm>
            <a:custGeom>
              <a:avLst/>
              <a:gdLst>
                <a:gd name="T0" fmla="*/ 0 w 6336632"/>
                <a:gd name="T1" fmla="*/ 187158 h 797649"/>
                <a:gd name="T2" fmla="*/ 1405623 w 6336632"/>
                <a:gd name="T3" fmla="*/ 147053 h 797649"/>
                <a:gd name="T4" fmla="*/ 2424462 w 6336632"/>
                <a:gd name="T5" fmla="*/ 788737 h 797649"/>
                <a:gd name="T6" fmla="*/ 3245195 w 6336632"/>
                <a:gd name="T7" fmla="*/ 93579 h 797649"/>
                <a:gd name="T8" fmla="*/ 4367807 w 6336632"/>
                <a:gd name="T9" fmla="*/ 227264 h 797649"/>
                <a:gd name="T10" fmla="*/ 4471578 w 6336632"/>
                <a:gd name="T11" fmla="*/ 240632 h 797649"/>
                <a:gd name="T12" fmla="*/ 4471578 w 6336632"/>
                <a:gd name="T13" fmla="*/ 240632 h 7976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36632"/>
                <a:gd name="T22" fmla="*/ 0 h 797649"/>
                <a:gd name="T23" fmla="*/ 6336632 w 6336632"/>
                <a:gd name="T24" fmla="*/ 797649 h 7976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36632" h="797649">
                  <a:moveTo>
                    <a:pt x="0" y="187158"/>
                  </a:moveTo>
                  <a:cubicBezTo>
                    <a:pt x="709640" y="116974"/>
                    <a:pt x="1419281" y="46790"/>
                    <a:pt x="1991895" y="147053"/>
                  </a:cubicBezTo>
                  <a:cubicBezTo>
                    <a:pt x="2564509" y="247316"/>
                    <a:pt x="3001210" y="797649"/>
                    <a:pt x="3435684" y="788737"/>
                  </a:cubicBezTo>
                  <a:cubicBezTo>
                    <a:pt x="3870158" y="779825"/>
                    <a:pt x="4139755" y="187158"/>
                    <a:pt x="4598737" y="93579"/>
                  </a:cubicBezTo>
                  <a:cubicBezTo>
                    <a:pt x="5057719" y="0"/>
                    <a:pt x="6189579" y="227264"/>
                    <a:pt x="6189579" y="227264"/>
                  </a:cubicBezTo>
                  <a:lnTo>
                    <a:pt x="6336632" y="240632"/>
                  </a:lnTo>
                </a:path>
              </a:pathLst>
            </a:custGeom>
            <a:noFill/>
            <a:ln w="38100">
              <a:solidFill>
                <a:srgbClr val="00009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0" name="TextBox 15"/>
            <p:cNvSpPr txBox="1">
              <a:spLocks noChangeArrowheads="1"/>
            </p:cNvSpPr>
            <p:nvPr/>
          </p:nvSpPr>
          <p:spPr bwMode="auto">
            <a:xfrm rot="-2465824">
              <a:off x="4499059" y="2270984"/>
              <a:ext cx="86904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200 mb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surface</a:t>
              </a:r>
            </a:p>
          </p:txBody>
        </p:sp>
        <p:sp>
          <p:nvSpPr>
            <p:cNvPr id="25611" name="TextBox 9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1981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1. 200 mb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surface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bulges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90"/>
                  </a:solidFill>
                </a:rPr>
                <a:t>downward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cooled air sinks and a cool core vortex develops: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the Primitive Equation view. 7 logical steps</a:t>
            </a:r>
          </a:p>
        </p:txBody>
      </p:sp>
      <p:sp>
        <p:nvSpPr>
          <p:cNvPr id="27652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3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818 h 797649"/>
              <a:gd name="T2" fmla="*/ 1405873 w 6336632"/>
              <a:gd name="T3" fmla="*/ 146787 h 797649"/>
              <a:gd name="T4" fmla="*/ 2424893 w 6336632"/>
              <a:gd name="T5" fmla="*/ 787306 h 797649"/>
              <a:gd name="T6" fmla="*/ 3245772 w 6336632"/>
              <a:gd name="T7" fmla="*/ 93409 h 797649"/>
              <a:gd name="T8" fmla="*/ 4368582 w 6336632"/>
              <a:gd name="T9" fmla="*/ 226852 h 797649"/>
              <a:gd name="T10" fmla="*/ 4472372 w 6336632"/>
              <a:gd name="T11" fmla="*/ 240196 h 797649"/>
              <a:gd name="T12" fmla="*/ 4472372 w 6336632"/>
              <a:gd name="T13" fmla="*/ 240196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654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5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3.</a:t>
            </a:r>
            <a:r>
              <a:rPr lang="en-US" sz="2000">
                <a:solidFill>
                  <a:srgbClr val="000000"/>
                </a:solidFill>
              </a:rPr>
              <a:t> Mass drawn in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 column</a:t>
            </a:r>
          </a:p>
        </p:txBody>
      </p:sp>
      <p:sp>
        <p:nvSpPr>
          <p:cNvPr id="27656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114800" y="2438400"/>
            <a:ext cx="4876800" cy="2590800"/>
            <a:chOff x="4114800" y="2438400"/>
            <a:chExt cx="4876800" cy="2590800"/>
          </a:xfrm>
        </p:grpSpPr>
        <p:cxnSp>
          <p:nvCxnSpPr>
            <p:cNvPr id="27658" name="Curved Connector 17"/>
            <p:cNvCxnSpPr>
              <a:cxnSpLocks noChangeShapeType="1"/>
            </p:cNvCxnSpPr>
            <p:nvPr/>
          </p:nvCxnSpPr>
          <p:spPr bwMode="auto">
            <a:xfrm rot="10800000" flipV="1">
              <a:off x="4724400" y="2438400"/>
              <a:ext cx="3200400" cy="2438400"/>
            </a:xfrm>
            <a:prstGeom prst="curved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6400800" y="3124200"/>
              <a:ext cx="2590800" cy="15696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4. more mass of air in column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0000"/>
                  </a:solidFill>
                </a:rPr>
                <a:t>= higher surface pressure</a:t>
              </a:r>
            </a:p>
          </p:txBody>
        </p:sp>
        <p:sp>
          <p:nvSpPr>
            <p:cNvPr id="27660" name="TextBox 23"/>
            <p:cNvSpPr txBox="1">
              <a:spLocks noChangeArrowheads="1"/>
            </p:cNvSpPr>
            <p:nvPr/>
          </p:nvSpPr>
          <p:spPr bwMode="auto">
            <a:xfrm>
              <a:off x="4114800" y="4198203"/>
              <a:ext cx="1143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4800">
                  <a:solidFill>
                    <a:srgbClr val="FF0000"/>
                  </a:solidFill>
                </a:rPr>
                <a:t>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cooled air sinks and a cool core vortex develops: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the Primitive Equation view. 7 logical steps</a:t>
            </a:r>
          </a:p>
        </p:txBody>
      </p:sp>
      <p:sp>
        <p:nvSpPr>
          <p:cNvPr id="29700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1" name="Freeform 14"/>
          <p:cNvSpPr>
            <a:spLocks noChangeArrowheads="1"/>
          </p:cNvSpPr>
          <p:nvPr/>
        </p:nvSpPr>
        <p:spPr bwMode="auto">
          <a:xfrm>
            <a:off x="1371600" y="2403475"/>
            <a:ext cx="5641975" cy="796925"/>
          </a:xfrm>
          <a:custGeom>
            <a:avLst/>
            <a:gdLst>
              <a:gd name="T0" fmla="*/ 0 w 6336632"/>
              <a:gd name="T1" fmla="*/ 186818 h 797649"/>
              <a:gd name="T2" fmla="*/ 1405873 w 6336632"/>
              <a:gd name="T3" fmla="*/ 146787 h 797649"/>
              <a:gd name="T4" fmla="*/ 2424893 w 6336632"/>
              <a:gd name="T5" fmla="*/ 787306 h 797649"/>
              <a:gd name="T6" fmla="*/ 3245772 w 6336632"/>
              <a:gd name="T7" fmla="*/ 93409 h 797649"/>
              <a:gd name="T8" fmla="*/ 4368582 w 6336632"/>
              <a:gd name="T9" fmla="*/ 226852 h 797649"/>
              <a:gd name="T10" fmla="*/ 4472372 w 6336632"/>
              <a:gd name="T11" fmla="*/ 240196 h 797649"/>
              <a:gd name="T12" fmla="*/ 4472372 w 6336632"/>
              <a:gd name="T13" fmla="*/ 240196 h 797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36632"/>
              <a:gd name="T22" fmla="*/ 0 h 797649"/>
              <a:gd name="T23" fmla="*/ 6336632 w 6336632"/>
              <a:gd name="T24" fmla="*/ 797649 h 797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36632" h="797649">
                <a:moveTo>
                  <a:pt x="0" y="187158"/>
                </a:moveTo>
                <a:cubicBezTo>
                  <a:pt x="709640" y="116974"/>
                  <a:pt x="1419281" y="46790"/>
                  <a:pt x="1991895" y="147053"/>
                </a:cubicBezTo>
                <a:cubicBezTo>
                  <a:pt x="2564509" y="247316"/>
                  <a:pt x="3001210" y="797649"/>
                  <a:pt x="3435684" y="788737"/>
                </a:cubicBezTo>
                <a:cubicBezTo>
                  <a:pt x="3870158" y="779825"/>
                  <a:pt x="4139755" y="187158"/>
                  <a:pt x="4598737" y="93579"/>
                </a:cubicBezTo>
                <a:cubicBezTo>
                  <a:pt x="5057719" y="0"/>
                  <a:pt x="6189579" y="227264"/>
                  <a:pt x="6189579" y="227264"/>
                </a:cubicBezTo>
                <a:lnTo>
                  <a:pt x="6336632" y="240632"/>
                </a:lnTo>
              </a:path>
            </a:pathLst>
          </a:custGeom>
          <a:noFill/>
          <a:ln w="38100">
            <a:solidFill>
              <a:srgbClr val="00009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02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3" name="Right Arrow 16"/>
          <p:cNvSpPr>
            <a:spLocks noChangeArrowheads="1"/>
          </p:cNvSpPr>
          <p:nvPr/>
        </p:nvSpPr>
        <p:spPr bwMode="auto">
          <a:xfrm>
            <a:off x="838200" y="1600200"/>
            <a:ext cx="2438400" cy="1447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9704" name="TextBox 22"/>
          <p:cNvSpPr txBox="1">
            <a:spLocks noChangeArrowheads="1"/>
          </p:cNvSpPr>
          <p:nvPr/>
        </p:nvSpPr>
        <p:spPr bwMode="auto">
          <a:xfrm>
            <a:off x="4114800" y="2362200"/>
            <a:ext cx="609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</a:p>
        </p:txBody>
      </p:sp>
      <p:sp>
        <p:nvSpPr>
          <p:cNvPr id="16" name="Down Arrow 15"/>
          <p:cNvSpPr>
            <a:spLocks noChangeArrowheads="1"/>
          </p:cNvSpPr>
          <p:nvPr/>
        </p:nvSpPr>
        <p:spPr bwMode="auto">
          <a:xfrm>
            <a:off x="3352800" y="3124200"/>
            <a:ext cx="2057400" cy="137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</a:rPr>
              <a:t>6. Cold air sinks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143000" y="3886200"/>
            <a:ext cx="7010400" cy="1524000"/>
            <a:chOff x="1143000" y="3886200"/>
            <a:chExt cx="7010400" cy="1524000"/>
          </a:xfrm>
        </p:grpSpPr>
        <p:sp>
          <p:nvSpPr>
            <p:cNvPr id="29708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  <p:sp>
          <p:nvSpPr>
            <p:cNvPr id="29709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5. Air accelerates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due to PGF</a:t>
              </a:r>
            </a:p>
          </p:txBody>
        </p:sp>
      </p:grpSp>
      <p:sp>
        <p:nvSpPr>
          <p:cNvPr id="29707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0" y="76200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How cooled air sinks and a cool core vortex develops: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ahoma" pitchFamily="-8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7. Coriolis force turns the winds</a:t>
            </a:r>
          </a:p>
        </p:txBody>
      </p:sp>
      <p:sp>
        <p:nvSpPr>
          <p:cNvPr id="31748" name="Oval 10"/>
          <p:cNvSpPr>
            <a:spLocks noChangeArrowheads="1"/>
          </p:cNvSpPr>
          <p:nvPr/>
        </p:nvSpPr>
        <p:spPr bwMode="auto">
          <a:xfrm>
            <a:off x="2286000" y="2514600"/>
            <a:ext cx="4114800" cy="2286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1749" name="Right Arrow 11"/>
          <p:cNvSpPr>
            <a:spLocks noChangeArrowheads="1"/>
          </p:cNvSpPr>
          <p:nvPr/>
        </p:nvSpPr>
        <p:spPr bwMode="auto">
          <a:xfrm flipH="1">
            <a:off x="5410200" y="15240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1750" name="Right Arrow 16"/>
          <p:cNvSpPr>
            <a:spLocks noChangeArrowheads="1"/>
          </p:cNvSpPr>
          <p:nvPr/>
        </p:nvSpPr>
        <p:spPr bwMode="auto">
          <a:xfrm>
            <a:off x="914400" y="1600200"/>
            <a:ext cx="2362200" cy="1447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143000" y="3886200"/>
            <a:ext cx="6705600" cy="1524000"/>
            <a:chOff x="1143000" y="3886200"/>
            <a:chExt cx="7010400" cy="1524000"/>
          </a:xfrm>
          <a:solidFill>
            <a:srgbClr val="0000FF"/>
          </a:solidFill>
        </p:grpSpPr>
        <p:sp>
          <p:nvSpPr>
            <p:cNvPr id="20" name="Right Arrow 19"/>
            <p:cNvSpPr>
              <a:spLocks noChangeArrowheads="1"/>
            </p:cNvSpPr>
            <p:nvPr/>
          </p:nvSpPr>
          <p:spPr bwMode="auto">
            <a:xfrm>
              <a:off x="5181600" y="3886200"/>
              <a:ext cx="2971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Right Arrow 20"/>
            <p:cNvSpPr>
              <a:spLocks noChangeArrowheads="1"/>
            </p:cNvSpPr>
            <p:nvPr/>
          </p:nvSpPr>
          <p:spPr bwMode="auto">
            <a:xfrm flipH="1">
              <a:off x="1143000" y="3962400"/>
              <a:ext cx="2590800" cy="1447800"/>
            </a:xfrm>
            <a:prstGeom prst="rightArrow">
              <a:avLst>
                <a:gd name="adj1" fmla="val 50000"/>
                <a:gd name="adj2" fmla="val 4999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175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2514600" y="2514600"/>
            <a:ext cx="3657600" cy="20574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core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Vortex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 flipH="1">
            <a:off x="2133600" y="4114800"/>
            <a:ext cx="4724400" cy="1066800"/>
            <a:chOff x="3352800" y="4114800"/>
            <a:chExt cx="2286000" cy="1295400"/>
          </a:xfrm>
        </p:grpSpPr>
        <p:sp>
          <p:nvSpPr>
            <p:cNvPr id="31760" name="Rectangle 25"/>
            <p:cNvSpPr>
              <a:spLocks noChangeArrowheads="1"/>
            </p:cNvSpPr>
            <p:nvPr/>
          </p:nvSpPr>
          <p:spPr bwMode="auto">
            <a:xfrm>
              <a:off x="3352800" y="4114800"/>
              <a:ext cx="22860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61" name="Curved Up Arrow 26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  <p:sp>
          <p:nvSpPr>
            <p:cNvPr id="31762" name="Curved Down Arrow 27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ANTI</a:t>
              </a:r>
            </a:p>
          </p:txBody>
        </p:sp>
      </p:grpSp>
      <p:sp>
        <p:nvSpPr>
          <p:cNvPr id="31755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743200" y="1828800"/>
            <a:ext cx="3314700" cy="1066800"/>
            <a:chOff x="3429000" y="4114800"/>
            <a:chExt cx="2209800" cy="1295400"/>
          </a:xfrm>
        </p:grpSpPr>
        <p:sp>
          <p:nvSpPr>
            <p:cNvPr id="31757" name="Rectangle 17"/>
            <p:cNvSpPr>
              <a:spLocks noChangeArrowheads="1"/>
            </p:cNvSpPr>
            <p:nvPr/>
          </p:nvSpPr>
          <p:spPr bwMode="auto">
            <a:xfrm>
              <a:off x="3454400" y="4114800"/>
              <a:ext cx="2057400" cy="1295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8" name="Curved Up Arrow 18"/>
            <p:cNvSpPr>
              <a:spLocks noChangeArrowheads="1"/>
            </p:cNvSpPr>
            <p:nvPr/>
          </p:nvSpPr>
          <p:spPr bwMode="auto">
            <a:xfrm>
              <a:off x="3505200" y="4800600"/>
              <a:ext cx="2133600" cy="609600"/>
            </a:xfrm>
            <a:prstGeom prst="curvedUp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FLOW</a:t>
              </a:r>
            </a:p>
          </p:txBody>
        </p:sp>
        <p:sp>
          <p:nvSpPr>
            <p:cNvPr id="31759" name="Curved Down Arrow 23"/>
            <p:cNvSpPr>
              <a:spLocks noChangeArrowheads="1"/>
            </p:cNvSpPr>
            <p:nvPr/>
          </p:nvSpPr>
          <p:spPr bwMode="auto">
            <a:xfrm flipH="1">
              <a:off x="3429000" y="4191000"/>
              <a:ext cx="2133600" cy="609600"/>
            </a:xfrm>
            <a:prstGeom prst="curvedDownArrow">
              <a:avLst>
                <a:gd name="adj1" fmla="val 24986"/>
                <a:gd name="adj2" fmla="val 50005"/>
                <a:gd name="adj3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</a:rPr>
                <a:t>CYCLONIC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6F73-582F-DA43-8246-69B35436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26E6-EF97-A943-85EF-09CCC7B2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Open the bundle </a:t>
            </a:r>
            <a:r>
              <a:rPr lang="en-US" dirty="0">
                <a:solidFill>
                  <a:srgbClr val="FF0000"/>
                </a:solidFill>
              </a:rPr>
              <a:t>11-10-98 PV budget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Orient yourself to its displays, in </a:t>
            </a:r>
            <a:r>
              <a:rPr lang="en-US" b="1" dirty="0"/>
              <a:t>both windows 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pole-to-pole transect</a:t>
            </a:r>
            <a:r>
              <a:rPr lang="en-US" dirty="0"/>
              <a:t> of the </a:t>
            </a:r>
            <a:r>
              <a:rPr lang="en-US" b="1" dirty="0"/>
              <a:t>zonal mean</a:t>
            </a:r>
            <a:r>
              <a:rPr lang="en-US" dirty="0"/>
              <a:t> heating rates (averaged around the whole Earth)</a:t>
            </a:r>
          </a:p>
          <a:p>
            <a:pPr lvl="1"/>
            <a:r>
              <a:rPr lang="en-US" dirty="0"/>
              <a:t>A map view with many displays (including </a:t>
            </a:r>
            <a:r>
              <a:rPr lang="en-US" b="1" dirty="0"/>
              <a:t>movable cross sections</a:t>
            </a:r>
            <a:r>
              <a:rPr lang="en-US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5290C-0850-6241-994B-148BCC60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16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32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662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The geostrophically balanced polar vortex: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The Coriolis force on the westerly jet stream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prevents cold pool of Arctic air from sinking down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ahoma" pitchFamily="-84" charset="0"/>
              </a:rPr>
              <a:t>and covering the whole Northern Hemisphere</a:t>
            </a:r>
          </a:p>
        </p:txBody>
      </p:sp>
      <p:sp>
        <p:nvSpPr>
          <p:cNvPr id="33796" name="Oval 28"/>
          <p:cNvSpPr>
            <a:spLocks noChangeArrowheads="1"/>
          </p:cNvSpPr>
          <p:nvPr/>
        </p:nvSpPr>
        <p:spPr bwMode="auto">
          <a:xfrm>
            <a:off x="2362200" y="2667000"/>
            <a:ext cx="4038600" cy="2133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Heavy cold air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would like to sink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</a:rPr>
              <a:t>if it could</a:t>
            </a:r>
          </a:p>
        </p:txBody>
      </p:sp>
      <p:sp>
        <p:nvSpPr>
          <p:cNvPr id="33797" name="Curved Up Arrow 26"/>
          <p:cNvSpPr>
            <a:spLocks noChangeArrowheads="1"/>
          </p:cNvSpPr>
          <p:nvPr/>
        </p:nvSpPr>
        <p:spPr bwMode="auto">
          <a:xfrm flipH="1">
            <a:off x="2133600" y="4679950"/>
            <a:ext cx="4410075" cy="501650"/>
          </a:xfrm>
          <a:prstGeom prst="curvedUp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8" name="Curved Down Arrow 27"/>
          <p:cNvSpPr>
            <a:spLocks noChangeArrowheads="1"/>
          </p:cNvSpPr>
          <p:nvPr/>
        </p:nvSpPr>
        <p:spPr bwMode="auto">
          <a:xfrm>
            <a:off x="2290763" y="4178300"/>
            <a:ext cx="4410075" cy="501650"/>
          </a:xfrm>
          <a:prstGeom prst="curvedDownArrow">
            <a:avLst>
              <a:gd name="adj1" fmla="val 24990"/>
              <a:gd name="adj2" fmla="val 50061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799" name="Rectangle 33"/>
          <p:cNvSpPr>
            <a:spLocks noChangeArrowheads="1"/>
          </p:cNvSpPr>
          <p:nvPr/>
        </p:nvSpPr>
        <p:spPr bwMode="auto">
          <a:xfrm>
            <a:off x="4121150" y="1828800"/>
            <a:ext cx="5270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000090"/>
                </a:solidFill>
              </a:rPr>
              <a:t>L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0" name="Curved Up Arrow 18"/>
          <p:cNvSpPr>
            <a:spLocks noChangeArrowheads="1"/>
          </p:cNvSpPr>
          <p:nvPr/>
        </p:nvSpPr>
        <p:spPr bwMode="auto">
          <a:xfrm>
            <a:off x="2857500" y="2393950"/>
            <a:ext cx="3200400" cy="501650"/>
          </a:xfrm>
          <a:prstGeom prst="curvedUp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1" name="Curved Down Arrow 23"/>
          <p:cNvSpPr>
            <a:spLocks noChangeArrowheads="1"/>
          </p:cNvSpPr>
          <p:nvPr/>
        </p:nvSpPr>
        <p:spPr bwMode="auto">
          <a:xfrm flipH="1">
            <a:off x="2743200" y="1892300"/>
            <a:ext cx="3200400" cy="501650"/>
          </a:xfrm>
          <a:prstGeom prst="curvedDownArrow">
            <a:avLst>
              <a:gd name="adj1" fmla="val 25046"/>
              <a:gd name="adj2" fmla="val 50034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3802" name="TextBox 21"/>
          <p:cNvSpPr txBox="1">
            <a:spLocks noChangeArrowheads="1"/>
          </p:cNvSpPr>
          <p:nvPr/>
        </p:nvSpPr>
        <p:spPr bwMode="auto">
          <a:xfrm>
            <a:off x="3810000" y="4275138"/>
            <a:ext cx="1143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33803" name="Notched Right Arrow 22"/>
          <p:cNvSpPr>
            <a:spLocks noChangeArrowheads="1"/>
          </p:cNvSpPr>
          <p:nvPr/>
        </p:nvSpPr>
        <p:spPr bwMode="auto">
          <a:xfrm>
            <a:off x="29845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  <p:sp>
        <p:nvSpPr>
          <p:cNvPr id="33804" name="Notched Right Arrow 24"/>
          <p:cNvSpPr>
            <a:spLocks noChangeArrowheads="1"/>
          </p:cNvSpPr>
          <p:nvPr/>
        </p:nvSpPr>
        <p:spPr bwMode="auto">
          <a:xfrm>
            <a:off x="59563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</a:t>
            </a:r>
          </a:p>
        </p:txBody>
      </p:sp>
      <p:sp>
        <p:nvSpPr>
          <p:cNvPr id="33805" name="Notched Right Arrow 29"/>
          <p:cNvSpPr>
            <a:spLocks noChangeArrowheads="1"/>
          </p:cNvSpPr>
          <p:nvPr/>
        </p:nvSpPr>
        <p:spPr bwMode="auto">
          <a:xfrm flipH="1">
            <a:off x="1905000" y="19812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Cor.</a:t>
            </a:r>
          </a:p>
        </p:txBody>
      </p:sp>
      <p:sp>
        <p:nvSpPr>
          <p:cNvPr id="33806" name="Notched Right Arrow 30"/>
          <p:cNvSpPr>
            <a:spLocks noChangeArrowheads="1"/>
          </p:cNvSpPr>
          <p:nvPr/>
        </p:nvSpPr>
        <p:spPr bwMode="auto">
          <a:xfrm flipH="1">
            <a:off x="4876800" y="2057400"/>
            <a:ext cx="977900" cy="685800"/>
          </a:xfrm>
          <a:prstGeom prst="notchedRightArrow">
            <a:avLst>
              <a:gd name="adj1" fmla="val 50000"/>
              <a:gd name="adj2" fmla="val 4997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PGF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Polar and stratospheric "Reservoirs" </a:t>
            </a:r>
            <a:br>
              <a:rPr lang="en-US"/>
            </a:br>
            <a:r>
              <a:rPr lang="en-US"/>
              <a:t>of </a:t>
            </a:r>
            <a:r>
              <a:rPr lang="en-US">
                <a:latin typeface="Symbol" charset="2"/>
                <a:cs typeface="Symbol" charset="2"/>
              </a:rPr>
              <a:t>z</a:t>
            </a:r>
            <a:r>
              <a:rPr lang="en-US" baseline="-25000"/>
              <a:t>a </a:t>
            </a:r>
            <a:r>
              <a:rPr lang="en-US"/>
              <a:t>or PV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534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Potential vorticity: </a:t>
            </a:r>
            <a:r>
              <a:rPr lang="en-US" b="1"/>
              <a:t>PV = -g </a:t>
            </a:r>
            <a:r>
              <a:rPr lang="en-US" b="1">
                <a:latin typeface="Symbol" charset="2"/>
                <a:cs typeface="Symbol" charset="2"/>
              </a:rPr>
              <a:t>z</a:t>
            </a:r>
            <a:r>
              <a:rPr lang="en-US" b="1" baseline="-25000"/>
              <a:t>a </a:t>
            </a:r>
            <a:r>
              <a:rPr lang="en-US" b="1"/>
              <a:t>(∂</a:t>
            </a:r>
            <a:r>
              <a:rPr lang="en-US" b="1">
                <a:latin typeface="Symbol" charset="2"/>
                <a:cs typeface="Symbol" charset="2"/>
              </a:rPr>
              <a:t>q</a:t>
            </a:r>
            <a:r>
              <a:rPr lang="en-US" b="1"/>
              <a:t>/∂p)</a:t>
            </a:r>
          </a:p>
          <a:p>
            <a:endParaRPr lang="en-US" b="1"/>
          </a:p>
          <a:p>
            <a:pPr lvl="1"/>
            <a:r>
              <a:rPr lang="en-US"/>
              <a:t>The polar latitudes, where f is large, are a "reservoir" of high PV even when there is no wind!</a:t>
            </a:r>
          </a:p>
          <a:p>
            <a:pPr lvl="1"/>
            <a:endParaRPr lang="en-US"/>
          </a:p>
          <a:p>
            <a:pPr lvl="1"/>
            <a:r>
              <a:rPr lang="en-US"/>
              <a:t>The stratosphere where (∂</a:t>
            </a:r>
            <a:r>
              <a:rPr lang="en-US">
                <a:latin typeface="Symbol" charset="2"/>
                <a:cs typeface="Symbol" charset="2"/>
              </a:rPr>
              <a:t>q</a:t>
            </a:r>
            <a:r>
              <a:rPr lang="en-US"/>
              <a:t>/∂p) is large is a "reservoir" of PV even when there is no wind! </a:t>
            </a:r>
          </a:p>
          <a:p>
            <a:pPr lvl="1"/>
            <a:endParaRPr lang="en-US"/>
          </a:p>
          <a:p>
            <a:pPr lvl="1"/>
            <a:r>
              <a:rPr lang="en-US"/>
              <a:t>When </a:t>
            </a:r>
            <a:r>
              <a:rPr lang="en-US">
                <a:solidFill>
                  <a:srgbClr val="FF0000"/>
                </a:solidFill>
              </a:rPr>
              <a:t>tentacles </a:t>
            </a:r>
            <a:r>
              <a:rPr lang="en-US"/>
              <a:t>or </a:t>
            </a:r>
            <a:r>
              <a:rPr lang="en-US">
                <a:solidFill>
                  <a:srgbClr val="FF0000"/>
                </a:solidFill>
              </a:rPr>
              <a:t>pieces </a:t>
            </a:r>
            <a:r>
              <a:rPr lang="en-US"/>
              <a:t>of the </a:t>
            </a:r>
            <a:r>
              <a:rPr lang="en-US">
                <a:solidFill>
                  <a:srgbClr val="FF0000"/>
                </a:solidFill>
              </a:rPr>
              <a:t>polar &amp; stratospheric  </a:t>
            </a:r>
            <a:r>
              <a:rPr lang="en-US" b="1">
                <a:solidFill>
                  <a:srgbClr val="FF0000"/>
                </a:solidFill>
              </a:rPr>
              <a:t>PIZZA or OCTOPUS of PV </a:t>
            </a:r>
            <a:r>
              <a:rPr lang="en-US"/>
              <a:t>stretch or break off into the midlatitudes, they become our upper-tropospheric synoptic cyclones. </a:t>
            </a:r>
          </a:p>
        </p:txBody>
      </p:sp>
    </p:spTree>
    <p:extLst>
      <p:ext uri="{BB962C8B-B14F-4D97-AF65-F5344CB8AC3E}">
        <p14:creationId xmlns:p14="http://schemas.microsoft.com/office/powerpoint/2010/main" val="461603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1598613"/>
            <a:ext cx="8229600" cy="1143000"/>
          </a:xfrm>
        </p:spPr>
        <p:txBody>
          <a:bodyPr/>
          <a:lstStyle/>
          <a:p>
            <a:endParaRPr lang="en-US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50180" name="Picture 3"/>
          <p:cNvPicPr>
            <a:picLocks noChangeAspect="1"/>
          </p:cNvPicPr>
          <p:nvPr/>
        </p:nvPicPr>
        <p:blipFill>
          <a:blip r:embed="rId2"/>
          <a:srcRect b="43303"/>
          <a:stretch>
            <a:fillRect/>
          </a:stretch>
        </p:blipFill>
        <p:spPr bwMode="auto">
          <a:xfrm>
            <a:off x="647700" y="1431925"/>
            <a:ext cx="7848600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3192238" y="3386613"/>
            <a:ext cx="2041525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COOL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CORE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508410" y="1720631"/>
            <a:ext cx="1676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warm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995613" y="2376488"/>
            <a:ext cx="2697162" cy="1196975"/>
            <a:chOff x="2801938" y="1871663"/>
            <a:chExt cx="2697162" cy="1196280"/>
          </a:xfrm>
        </p:grpSpPr>
        <p:sp>
          <p:nvSpPr>
            <p:cNvPr id="17" name="Curved Up Arrow 16"/>
            <p:cNvSpPr/>
            <p:nvPr/>
          </p:nvSpPr>
          <p:spPr>
            <a:xfrm>
              <a:off x="2998788" y="2357156"/>
              <a:ext cx="2500312" cy="523571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urved Up Arrow 17"/>
            <p:cNvSpPr/>
            <p:nvPr/>
          </p:nvSpPr>
          <p:spPr>
            <a:xfrm flipH="1" flipV="1">
              <a:off x="2801938" y="1871663"/>
              <a:ext cx="2671762" cy="466454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192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cyclonic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(Trof)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1204913" y="2178050"/>
            <a:ext cx="1711325" cy="11525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204913" y="3735388"/>
            <a:ext cx="1711325" cy="1154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6238" y="1793875"/>
            <a:ext cx="36068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5188" y="1790700"/>
            <a:ext cx="36068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5413" y="1790700"/>
            <a:ext cx="36068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Unsheared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advection of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,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u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,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v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,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vort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, PV: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84" charset="-128"/>
                <a:cs typeface="ＭＳ Ｐゴシック" pitchFamily="-84" charset="-128"/>
              </a:rPr>
              <a:t>no breaking of balance</a:t>
            </a:r>
          </a:p>
        </p:txBody>
      </p:sp>
    </p:spTree>
    <p:extLst>
      <p:ext uri="{BB962C8B-B14F-4D97-AF65-F5344CB8AC3E}">
        <p14:creationId xmlns:p14="http://schemas.microsoft.com/office/powerpoint/2010/main" val="419020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Sheared </a:t>
            </a:r>
            <a:r>
              <a:rPr lang="en-US" dirty="0"/>
              <a:t>advection </a:t>
            </a:r>
            <a:br>
              <a:rPr lang="en-US" dirty="0"/>
            </a:br>
            <a:r>
              <a:rPr lang="en-US" dirty="0"/>
              <a:t>breaks thermal wind balance </a:t>
            </a:r>
          </a:p>
        </p:txBody>
      </p:sp>
      <p:pic>
        <p:nvPicPr>
          <p:cNvPr id="52227" name="Picture 3"/>
          <p:cNvPicPr>
            <a:picLocks noChangeAspect="1"/>
          </p:cNvPicPr>
          <p:nvPr/>
        </p:nvPicPr>
        <p:blipFill>
          <a:blip r:embed="rId2">
            <a:alphaModFix amt="27000"/>
          </a:blip>
          <a:srcRect b="27785"/>
          <a:stretch>
            <a:fillRect/>
          </a:stretch>
        </p:blipFill>
        <p:spPr bwMode="auto">
          <a:xfrm>
            <a:off x="617538" y="1397000"/>
            <a:ext cx="78486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1204913" y="2251075"/>
            <a:ext cx="1711325" cy="11541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204913" y="3810000"/>
            <a:ext cx="1360487" cy="11525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204913" y="5040313"/>
            <a:ext cx="674687" cy="1154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Quad Arrow Callout 13"/>
          <p:cNvSpPr/>
          <p:nvPr/>
        </p:nvSpPr>
        <p:spPr>
          <a:xfrm>
            <a:off x="3863988" y="1065614"/>
            <a:ext cx="3706195" cy="3755479"/>
          </a:xfrm>
          <a:prstGeom prst="quadArrowCallout">
            <a:avLst>
              <a:gd name="adj1" fmla="val 5228"/>
              <a:gd name="adj2" fmla="val 18515"/>
              <a:gd name="adj3" fmla="val 18515"/>
              <a:gd name="adj4" fmla="val 48123"/>
            </a:avLst>
          </a:prstGeom>
          <a:solidFill>
            <a:srgbClr val="FF0000"/>
          </a:solidFill>
          <a:ln w="762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>
              <a:rot lat="18299982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Coriolis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force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43400" y="2451100"/>
            <a:ext cx="2697163" cy="1009650"/>
            <a:chOff x="2801938" y="1871663"/>
            <a:chExt cx="2697162" cy="1009650"/>
          </a:xfrm>
        </p:grpSpPr>
        <p:sp>
          <p:nvSpPr>
            <p:cNvPr id="17" name="Curved Up Arrow 16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urved Up Arrow 17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238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-84" charset="2"/>
                <a:ea typeface="Symbol" pitchFamily="-84" charset="2"/>
                <a:cs typeface="Symbol" pitchFamily="-84" charset="2"/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519488" y="3370263"/>
            <a:ext cx="2041525" cy="1754187"/>
            <a:chOff x="3520056" y="3369657"/>
            <a:chExt cx="2041525" cy="3776887"/>
          </a:xfrm>
        </p:grpSpPr>
        <p:sp>
          <p:nvSpPr>
            <p:cNvPr id="23" name="TextBox 6"/>
            <p:cNvSpPr txBox="1">
              <a:spLocks noChangeArrowheads="1"/>
            </p:cNvSpPr>
            <p:nvPr/>
          </p:nvSpPr>
          <p:spPr bwMode="auto">
            <a:xfrm>
              <a:off x="3520056" y="3369657"/>
              <a:ext cx="2041525" cy="37768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COOL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CORE</a:t>
              </a:r>
            </a:p>
          </p:txBody>
        </p:sp>
        <p:sp>
          <p:nvSpPr>
            <p:cNvPr id="52235" name="Rectangle 23"/>
            <p:cNvSpPr>
              <a:spLocks noChangeArrowheads="1"/>
            </p:cNvSpPr>
            <p:nvPr/>
          </p:nvSpPr>
          <p:spPr bwMode="auto">
            <a:xfrm>
              <a:off x="4005923" y="3369657"/>
              <a:ext cx="1043876" cy="9939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Z Trof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14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Sheared </a:t>
            </a:r>
            <a:r>
              <a:rPr lang="en-US" dirty="0"/>
              <a:t>advection </a:t>
            </a:r>
            <a:br>
              <a:rPr lang="en-US" dirty="0"/>
            </a:br>
            <a:r>
              <a:rPr lang="en-US" dirty="0"/>
              <a:t>breaks thermal wind balance </a:t>
            </a:r>
          </a:p>
        </p:txBody>
      </p:sp>
      <p:pic>
        <p:nvPicPr>
          <p:cNvPr id="53251" name="Picture 3"/>
          <p:cNvPicPr>
            <a:picLocks noChangeAspect="1"/>
          </p:cNvPicPr>
          <p:nvPr/>
        </p:nvPicPr>
        <p:blipFill>
          <a:blip r:embed="rId2">
            <a:alphaModFix amt="27000"/>
          </a:blip>
          <a:srcRect b="27785"/>
          <a:stretch>
            <a:fillRect/>
          </a:stretch>
        </p:blipFill>
        <p:spPr bwMode="auto">
          <a:xfrm>
            <a:off x="617538" y="1397000"/>
            <a:ext cx="78486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1204913" y="2251075"/>
            <a:ext cx="1711325" cy="11541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204913" y="3810000"/>
            <a:ext cx="1360487" cy="11525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204913" y="5040313"/>
            <a:ext cx="674687" cy="1154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Quad Arrow Callout 13"/>
          <p:cNvSpPr/>
          <p:nvPr/>
        </p:nvSpPr>
        <p:spPr>
          <a:xfrm>
            <a:off x="3863988" y="1065614"/>
            <a:ext cx="3706195" cy="3755479"/>
          </a:xfrm>
          <a:prstGeom prst="quadArrowCallout">
            <a:avLst>
              <a:gd name="adj1" fmla="val 5228"/>
              <a:gd name="adj2" fmla="val 18515"/>
              <a:gd name="adj3" fmla="val 18515"/>
              <a:gd name="adj4" fmla="val 48123"/>
            </a:avLst>
          </a:prstGeom>
          <a:solidFill>
            <a:srgbClr val="FF0000"/>
          </a:solidFill>
          <a:ln w="762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>
              <a:rot lat="18299982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imbalanced force =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acceleration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43400" y="2451100"/>
            <a:ext cx="2697163" cy="1009650"/>
            <a:chOff x="2801938" y="1871663"/>
            <a:chExt cx="2697162" cy="1009650"/>
          </a:xfrm>
        </p:grpSpPr>
        <p:sp>
          <p:nvSpPr>
            <p:cNvPr id="17" name="Curved Up Arrow 16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urved Up Arrow 17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66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-84" charset="2"/>
                <a:ea typeface="Symbol" pitchFamily="-84" charset="2"/>
                <a:cs typeface="Symbol" pitchFamily="-84" charset="2"/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519488" y="3370263"/>
            <a:ext cx="2041525" cy="1754187"/>
            <a:chOff x="3520056" y="3369657"/>
            <a:chExt cx="2041525" cy="3776887"/>
          </a:xfrm>
        </p:grpSpPr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>
              <a:off x="3520056" y="3369657"/>
              <a:ext cx="2041525" cy="37768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COOL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CORE</a:t>
              </a:r>
            </a:p>
          </p:txBody>
        </p:sp>
        <p:sp>
          <p:nvSpPr>
            <p:cNvPr id="53263" name="Rectangle 24"/>
            <p:cNvSpPr>
              <a:spLocks noChangeArrowheads="1"/>
            </p:cNvSpPr>
            <p:nvPr/>
          </p:nvSpPr>
          <p:spPr bwMode="auto">
            <a:xfrm>
              <a:off x="4005923" y="3369657"/>
              <a:ext cx="1043876" cy="9939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Z Trof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4540250" y="4821238"/>
            <a:ext cx="2466975" cy="1455737"/>
            <a:chOff x="4540819" y="4821093"/>
            <a:chExt cx="2466668" cy="1455215"/>
          </a:xfrm>
        </p:grpSpPr>
        <p:sp>
          <p:nvSpPr>
            <p:cNvPr id="27" name="Bent-Up Arrow 26"/>
            <p:cNvSpPr/>
            <p:nvPr/>
          </p:nvSpPr>
          <p:spPr>
            <a:xfrm>
              <a:off x="4540819" y="4821093"/>
              <a:ext cx="1455557" cy="1158459"/>
            </a:xfrm>
            <a:prstGeom prst="bentUp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Bent-Up Arrow 27"/>
            <p:cNvSpPr/>
            <p:nvPr/>
          </p:nvSpPr>
          <p:spPr>
            <a:xfrm flipH="1">
              <a:off x="5434471" y="4821093"/>
              <a:ext cx="1573016" cy="1126721"/>
            </a:xfrm>
            <a:prstGeom prst="bentUp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61" name="TextBox 25"/>
            <p:cNvSpPr txBox="1">
              <a:spLocks noChangeArrowheads="1"/>
            </p:cNvSpPr>
            <p:nvPr/>
          </p:nvSpPr>
          <p:spPr bwMode="auto">
            <a:xfrm>
              <a:off x="5513350" y="5352978"/>
              <a:ext cx="1296988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7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Sheared </a:t>
            </a:r>
            <a:r>
              <a:rPr lang="en-US" dirty="0"/>
              <a:t>advection </a:t>
            </a:r>
            <a:br>
              <a:rPr lang="en-US" dirty="0"/>
            </a:br>
            <a:r>
              <a:rPr lang="en-US" dirty="0"/>
              <a:t>breaks thermal wind balance </a:t>
            </a:r>
          </a:p>
        </p:txBody>
      </p:sp>
      <p:pic>
        <p:nvPicPr>
          <p:cNvPr id="53251" name="Picture 3"/>
          <p:cNvPicPr>
            <a:picLocks noChangeAspect="1"/>
          </p:cNvPicPr>
          <p:nvPr/>
        </p:nvPicPr>
        <p:blipFill>
          <a:blip r:embed="rId2">
            <a:alphaModFix amt="27000"/>
          </a:blip>
          <a:srcRect b="27785"/>
          <a:stretch>
            <a:fillRect/>
          </a:stretch>
        </p:blipFill>
        <p:spPr bwMode="auto">
          <a:xfrm>
            <a:off x="617538" y="1397000"/>
            <a:ext cx="78486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1204913" y="2251075"/>
            <a:ext cx="1711325" cy="11541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204913" y="3810000"/>
            <a:ext cx="1360487" cy="11525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204913" y="5040313"/>
            <a:ext cx="674687" cy="1154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Quad Arrow Callout 13"/>
          <p:cNvSpPr/>
          <p:nvPr/>
        </p:nvSpPr>
        <p:spPr>
          <a:xfrm>
            <a:off x="3863988" y="1065614"/>
            <a:ext cx="3706195" cy="3755479"/>
          </a:xfrm>
          <a:prstGeom prst="quadArrowCallout">
            <a:avLst>
              <a:gd name="adj1" fmla="val 5228"/>
              <a:gd name="adj2" fmla="val 18515"/>
              <a:gd name="adj3" fmla="val 18515"/>
              <a:gd name="adj4" fmla="val 48123"/>
            </a:avLst>
          </a:prstGeom>
          <a:solidFill>
            <a:srgbClr val="FF0000"/>
          </a:solidFill>
          <a:ln w="762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>
              <a:rot lat="18299982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imbalanced force =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acceleration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343400" y="2451100"/>
            <a:ext cx="2697163" cy="1009650"/>
            <a:chOff x="2801938" y="1871663"/>
            <a:chExt cx="2697162" cy="1009650"/>
          </a:xfrm>
        </p:grpSpPr>
        <p:sp>
          <p:nvSpPr>
            <p:cNvPr id="17" name="Curved Up Arrow 16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urved Up Arrow 17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66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-84" charset="2"/>
                <a:ea typeface="Symbol" pitchFamily="-84" charset="2"/>
                <a:cs typeface="Symbol" pitchFamily="-84" charset="2"/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644729" y="3370263"/>
            <a:ext cx="2041525" cy="1754187"/>
            <a:chOff x="4645297" y="3369657"/>
            <a:chExt cx="2041525" cy="3776887"/>
          </a:xfrm>
        </p:grpSpPr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>
              <a:off x="4645297" y="3369657"/>
              <a:ext cx="2041525" cy="37768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COOL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 w="28575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0000FF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rPr>
                <a:t>CORE</a:t>
              </a:r>
            </a:p>
          </p:txBody>
        </p:sp>
        <p:sp>
          <p:nvSpPr>
            <p:cNvPr id="53263" name="Rectangle 24"/>
            <p:cNvSpPr>
              <a:spLocks noChangeArrowheads="1"/>
            </p:cNvSpPr>
            <p:nvPr/>
          </p:nvSpPr>
          <p:spPr bwMode="auto">
            <a:xfrm>
              <a:off x="5131164" y="3369657"/>
              <a:ext cx="1043876" cy="9939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Z Trof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4540250" y="4821238"/>
            <a:ext cx="2466975" cy="1455737"/>
            <a:chOff x="4540819" y="4821093"/>
            <a:chExt cx="2466668" cy="1455215"/>
          </a:xfrm>
        </p:grpSpPr>
        <p:sp>
          <p:nvSpPr>
            <p:cNvPr id="27" name="Bent-Up Arrow 26"/>
            <p:cNvSpPr/>
            <p:nvPr/>
          </p:nvSpPr>
          <p:spPr>
            <a:xfrm>
              <a:off x="4540819" y="4821093"/>
              <a:ext cx="1455557" cy="1158459"/>
            </a:xfrm>
            <a:prstGeom prst="bentUp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Bent-Up Arrow 27"/>
            <p:cNvSpPr/>
            <p:nvPr/>
          </p:nvSpPr>
          <p:spPr>
            <a:xfrm flipH="1">
              <a:off x="5434471" y="4821093"/>
              <a:ext cx="1573016" cy="1126721"/>
            </a:xfrm>
            <a:prstGeom prst="bentUp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61" name="TextBox 25"/>
            <p:cNvSpPr txBox="1">
              <a:spLocks noChangeArrowheads="1"/>
            </p:cNvSpPr>
            <p:nvPr/>
          </p:nvSpPr>
          <p:spPr bwMode="auto">
            <a:xfrm>
              <a:off x="5513350" y="5352978"/>
              <a:ext cx="1296988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-84" charset="0"/>
                  <a:ea typeface="ＭＳ Ｐゴシック" pitchFamily="-84" charset="-128"/>
                  <a:cs typeface="ＭＳ Ｐゴシック" pitchFamily="-84" charset="-128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476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But there is some T advection too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2"/>
          <a:srcRect t="4877"/>
          <a:stretch>
            <a:fillRect/>
          </a:stretch>
        </p:blipFill>
        <p:spPr bwMode="auto">
          <a:xfrm>
            <a:off x="1092200" y="1830388"/>
            <a:ext cx="7607300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113088" y="2406650"/>
            <a:ext cx="2697162" cy="1009650"/>
            <a:chOff x="2801938" y="1871663"/>
            <a:chExt cx="2697162" cy="1009650"/>
          </a:xfrm>
        </p:grpSpPr>
        <p:sp>
          <p:nvSpPr>
            <p:cNvPr id="5" name="Curved Up Arrow 4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Curved Up Arrow 5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095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743450" y="4770438"/>
            <a:ext cx="2124075" cy="1009650"/>
            <a:chOff x="2801938" y="1871663"/>
            <a:chExt cx="2697162" cy="1009650"/>
          </a:xfrm>
        </p:grpSpPr>
        <p:sp>
          <p:nvSpPr>
            <p:cNvPr id="14" name="Curved Up Arrow 13"/>
            <p:cNvSpPr/>
            <p:nvPr/>
          </p:nvSpPr>
          <p:spPr>
            <a:xfrm>
              <a:off x="2999488" y="2357438"/>
              <a:ext cx="24996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Curved Up Arrow 14"/>
            <p:cNvSpPr/>
            <p:nvPr/>
          </p:nvSpPr>
          <p:spPr>
            <a:xfrm flipH="1" flipV="1">
              <a:off x="2801938" y="1871663"/>
              <a:ext cx="2670957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087" name="TextBox 7"/>
          <p:cNvSpPr txBox="1">
            <a:spLocks noChangeArrowheads="1"/>
          </p:cNvSpPr>
          <p:nvPr/>
        </p:nvSpPr>
        <p:spPr bwMode="auto">
          <a:xfrm>
            <a:off x="6364288" y="4578350"/>
            <a:ext cx="16764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warm air flowing north</a:t>
            </a:r>
          </a:p>
        </p:txBody>
      </p:sp>
      <p:sp>
        <p:nvSpPr>
          <p:cNvPr id="46088" name="TextBox 7"/>
          <p:cNvSpPr txBox="1">
            <a:spLocks noChangeArrowheads="1"/>
          </p:cNvSpPr>
          <p:nvPr/>
        </p:nvSpPr>
        <p:spPr bwMode="auto">
          <a:xfrm>
            <a:off x="4264025" y="4405313"/>
            <a:ext cx="1676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cool air flowing south</a:t>
            </a:r>
          </a:p>
        </p:txBody>
      </p:sp>
      <p:sp>
        <p:nvSpPr>
          <p:cNvPr id="46089" name="Rectangle 18"/>
          <p:cNvSpPr>
            <a:spLocks noChangeArrowheads="1"/>
          </p:cNvSpPr>
          <p:nvPr/>
        </p:nvSpPr>
        <p:spPr bwMode="auto">
          <a:xfrm>
            <a:off x="5599113" y="5324475"/>
            <a:ext cx="4980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46090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7988" y="6350000"/>
            <a:ext cx="63627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3842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But there is some T advection too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2"/>
          <a:srcRect t="4877"/>
          <a:stretch>
            <a:fillRect/>
          </a:stretch>
        </p:blipFill>
        <p:spPr bwMode="auto">
          <a:xfrm>
            <a:off x="1092200" y="1830388"/>
            <a:ext cx="7607300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113088" y="2406650"/>
            <a:ext cx="2697162" cy="1009650"/>
            <a:chOff x="2801938" y="1871663"/>
            <a:chExt cx="2697162" cy="1009650"/>
          </a:xfrm>
        </p:grpSpPr>
        <p:sp>
          <p:nvSpPr>
            <p:cNvPr id="5" name="Curved Up Arrow 4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Curved Up Arrow 5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095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743450" y="4770438"/>
            <a:ext cx="2124075" cy="1009650"/>
            <a:chOff x="2801938" y="1871663"/>
            <a:chExt cx="2697162" cy="1009650"/>
          </a:xfrm>
        </p:grpSpPr>
        <p:sp>
          <p:nvSpPr>
            <p:cNvPr id="14" name="Curved Up Arrow 13"/>
            <p:cNvSpPr/>
            <p:nvPr/>
          </p:nvSpPr>
          <p:spPr>
            <a:xfrm>
              <a:off x="2999488" y="2357438"/>
              <a:ext cx="24996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Curved Up Arrow 14"/>
            <p:cNvSpPr/>
            <p:nvPr/>
          </p:nvSpPr>
          <p:spPr>
            <a:xfrm flipH="1" flipV="1">
              <a:off x="2801938" y="1871663"/>
              <a:ext cx="2670957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087" name="TextBox 7"/>
          <p:cNvSpPr txBox="1">
            <a:spLocks noChangeArrowheads="1"/>
          </p:cNvSpPr>
          <p:nvPr/>
        </p:nvSpPr>
        <p:spPr bwMode="auto">
          <a:xfrm>
            <a:off x="6364288" y="4578350"/>
            <a:ext cx="16764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warm air flowing north</a:t>
            </a:r>
          </a:p>
        </p:txBody>
      </p:sp>
      <p:sp>
        <p:nvSpPr>
          <p:cNvPr id="46088" name="TextBox 7"/>
          <p:cNvSpPr txBox="1">
            <a:spLocks noChangeArrowheads="1"/>
          </p:cNvSpPr>
          <p:nvPr/>
        </p:nvSpPr>
        <p:spPr bwMode="auto">
          <a:xfrm>
            <a:off x="4264025" y="4405313"/>
            <a:ext cx="1676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cool air flowing south</a:t>
            </a:r>
          </a:p>
        </p:txBody>
      </p:sp>
      <p:sp>
        <p:nvSpPr>
          <p:cNvPr id="46089" name="Rectangle 18"/>
          <p:cNvSpPr>
            <a:spLocks noChangeArrowheads="1"/>
          </p:cNvSpPr>
          <p:nvPr/>
        </p:nvSpPr>
        <p:spPr bwMode="auto">
          <a:xfrm>
            <a:off x="5599113" y="5324475"/>
            <a:ext cx="4980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46090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7988" y="6350000"/>
            <a:ext cx="63627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7"/>
          <p:cNvGrpSpPr/>
          <p:nvPr/>
        </p:nvGrpSpPr>
        <p:grpSpPr>
          <a:xfrm>
            <a:off x="5616547" y="1426090"/>
            <a:ext cx="3505200" cy="2717800"/>
            <a:chOff x="5627688" y="1860550"/>
            <a:chExt cx="3505200" cy="27178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7688" y="1860550"/>
              <a:ext cx="3505200" cy="27178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40425" y="3647132"/>
              <a:ext cx="2712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Upward motion ~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751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East-west section: omega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1600200"/>
            <a:ext cx="76327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Up Arrow 4"/>
          <p:cNvSpPr/>
          <p:nvPr/>
        </p:nvSpPr>
        <p:spPr>
          <a:xfrm>
            <a:off x="5566850" y="3019425"/>
            <a:ext cx="1619250" cy="1800225"/>
          </a:xfrm>
          <a:prstGeom prst="up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113088" y="2406650"/>
            <a:ext cx="2697162" cy="1009650"/>
            <a:chOff x="2801938" y="1871663"/>
            <a:chExt cx="2697162" cy="1009650"/>
          </a:xfrm>
        </p:grpSpPr>
        <p:sp>
          <p:nvSpPr>
            <p:cNvPr id="7" name="Curved Up Arrow 6"/>
            <p:cNvSpPr/>
            <p:nvPr/>
          </p:nvSpPr>
          <p:spPr>
            <a:xfrm>
              <a:off x="2998788" y="2357438"/>
              <a:ext cx="25003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Curved Up Arrow 7"/>
            <p:cNvSpPr/>
            <p:nvPr/>
          </p:nvSpPr>
          <p:spPr>
            <a:xfrm flipH="1" flipV="1">
              <a:off x="2801938" y="1871663"/>
              <a:ext cx="2671762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2932113" y="1990725"/>
              <a:ext cx="23844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84" charset="0"/>
                <a:ea typeface="ＭＳ Ｐゴシック" pitchFamily="-84" charset="-128"/>
                <a:cs typeface="ＭＳ Ｐゴシック" pitchFamily="-84" charset="-128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743450" y="4770438"/>
            <a:ext cx="2124075" cy="1009650"/>
            <a:chOff x="2801938" y="1871663"/>
            <a:chExt cx="2697162" cy="1009650"/>
          </a:xfrm>
        </p:grpSpPr>
        <p:sp>
          <p:nvSpPr>
            <p:cNvPr id="11" name="Curved Up Arrow 10"/>
            <p:cNvSpPr/>
            <p:nvPr/>
          </p:nvSpPr>
          <p:spPr>
            <a:xfrm>
              <a:off x="2999488" y="2357438"/>
              <a:ext cx="2499612" cy="52387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Curved Up Arrow 11"/>
            <p:cNvSpPr/>
            <p:nvPr/>
          </p:nvSpPr>
          <p:spPr>
            <a:xfrm flipH="1" flipV="1">
              <a:off x="2801938" y="1871663"/>
              <a:ext cx="2670957" cy="466725"/>
            </a:xfrm>
            <a:prstGeom prst="curvedUpArrow">
              <a:avLst/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391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093B-C8ED-3448-9803-1656C57F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1168"/>
            <a:ext cx="6248400" cy="1143000"/>
          </a:xfrm>
        </p:spPr>
        <p:txBody>
          <a:bodyPr/>
          <a:lstStyle/>
          <a:p>
            <a:r>
              <a:rPr lang="en-US" dirty="0"/>
              <a:t>Potential Vorticity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0A67E-1E7E-5249-9A6E-47FADAAC7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630" y="2590800"/>
            <a:ext cx="3429000" cy="424891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A333B-806E-3A4D-8643-BBD55D47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0" y="1866456"/>
            <a:ext cx="5474564" cy="3624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820577-F843-9F47-9125-F61A4574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58" y="-15240"/>
            <a:ext cx="3377738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68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DD3A-A9F6-014E-BEBB-5C32087B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03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transect</a:t>
            </a:r>
            <a:r>
              <a:rPr lang="en-US" dirty="0"/>
              <a:t> of </a:t>
            </a:r>
            <a:r>
              <a:rPr lang="en-US" i="1" dirty="0"/>
              <a:t>zonal mean </a:t>
            </a:r>
            <a:r>
              <a:rPr lang="en-US" dirty="0" err="1"/>
              <a:t>diab</a:t>
            </a:r>
            <a:r>
              <a:rPr lang="en-US" dirty="0"/>
              <a:t>. heating,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cross section </a:t>
            </a:r>
            <a:r>
              <a:rPr lang="en-US" dirty="0"/>
              <a:t>of total </a:t>
            </a:r>
            <a:r>
              <a:rPr lang="en-US" dirty="0" err="1"/>
              <a:t>diab</a:t>
            </a:r>
            <a:r>
              <a:rPr lang="en-US" dirty="0"/>
              <a:t>. heating,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map</a:t>
            </a:r>
            <a:r>
              <a:rPr lang="en-US" dirty="0"/>
              <a:t> of column integral </a:t>
            </a:r>
            <a:r>
              <a:rPr lang="en-US" dirty="0" err="1"/>
              <a:t>diab</a:t>
            </a:r>
            <a:r>
              <a:rPr lang="en-US" dirty="0"/>
              <a:t>. heating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17AE7-F714-2241-8912-FA34BAF8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5353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4D413-6F1C-CD43-8EA5-A2338571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2286000"/>
            <a:ext cx="9144000" cy="264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45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5422FA-D081-7C4D-B61F-9D766A59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17" y="1905000"/>
            <a:ext cx="5166157" cy="3393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8E7180-5AFA-984F-89C3-38F4C73CA26B}"/>
              </a:ext>
            </a:extLst>
          </p:cNvPr>
          <p:cNvSpPr txBox="1">
            <a:spLocks/>
          </p:cNvSpPr>
          <p:nvPr/>
        </p:nvSpPr>
        <p:spPr>
          <a:xfrm>
            <a:off x="281765" y="304800"/>
            <a:ext cx="51661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Longwave Heating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FC4A6-A6BF-874F-932F-9287577B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58" y="-15240"/>
            <a:ext cx="3377738" cy="2336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C052EC-6358-9C41-B9E2-7633C66E7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2411985"/>
            <a:ext cx="3429000" cy="4248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6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630941-6473-4545-8078-ED810C7C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5" y="1981200"/>
            <a:ext cx="5076952" cy="33933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B1A46D-9E91-7247-A104-4CFF5395F4AD}"/>
              </a:ext>
            </a:extLst>
          </p:cNvPr>
          <p:cNvSpPr txBox="1">
            <a:spLocks/>
          </p:cNvSpPr>
          <p:nvPr/>
        </p:nvSpPr>
        <p:spPr>
          <a:xfrm>
            <a:off x="281765" y="457200"/>
            <a:ext cx="51661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Solar Heating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5B8B2-45D2-6F4F-8205-D6E42071B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58" y="-15240"/>
            <a:ext cx="3377738" cy="2336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A3D321-5A17-8746-BE91-FD4E9515D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2411985"/>
            <a:ext cx="3429000" cy="4248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79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4FECD-8AE4-B343-9CD1-72C0AEAC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981201"/>
            <a:ext cx="5354204" cy="381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FCB44A-0CE1-1C45-9E1C-BEA0461531B0}"/>
              </a:ext>
            </a:extLst>
          </p:cNvPr>
          <p:cNvSpPr txBox="1">
            <a:spLocks/>
          </p:cNvSpPr>
          <p:nvPr/>
        </p:nvSpPr>
        <p:spPr>
          <a:xfrm>
            <a:off x="281765" y="304800"/>
            <a:ext cx="51661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Analysis tendency </a:t>
            </a:r>
          </a:p>
          <a:p>
            <a:r>
              <a:rPr lang="en-US" dirty="0"/>
              <a:t>(model errors)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406DC-C80B-CD49-9D59-F177600E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58" y="-15240"/>
            <a:ext cx="3377738" cy="2336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A81FA9-E546-4647-8414-B4159909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2411985"/>
            <a:ext cx="3429000" cy="4248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59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3F4B9-6728-BB43-980B-4BAA5915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" y="1752600"/>
            <a:ext cx="5372026" cy="35790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19AE08-297F-4F44-8D48-9BB26D421AFC}"/>
              </a:ext>
            </a:extLst>
          </p:cNvPr>
          <p:cNvSpPr txBox="1">
            <a:spLocks/>
          </p:cNvSpPr>
          <p:nvPr/>
        </p:nvSpPr>
        <p:spPr>
          <a:xfrm>
            <a:off x="281765" y="304800"/>
            <a:ext cx="51661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Dynamical T tendency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08CE8-C30A-F941-8B7B-C30D7127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58" y="-15240"/>
            <a:ext cx="3377738" cy="2336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99ADA6-54C9-184E-B033-67AA169E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2411985"/>
            <a:ext cx="3429000" cy="424891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4A68-8FCF-E14C-97F2-BB1E8B863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4868"/>
            <a:ext cx="8229600" cy="86365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What time of year is it? How can you see that in the </a:t>
            </a:r>
            <a:r>
              <a:rPr lang="en-US" sz="2000" dirty="0">
                <a:solidFill>
                  <a:srgbClr val="FF0000"/>
                </a:solidFill>
              </a:rPr>
              <a:t>column-integrated heating rate </a:t>
            </a:r>
            <a:r>
              <a:rPr lang="en-US" sz="2000" dirty="0"/>
              <a:t>map </a:t>
            </a:r>
            <a:r>
              <a:rPr lang="en-US" sz="2000" dirty="0" err="1"/>
              <a:t>dthdt_phy</a:t>
            </a:r>
            <a:r>
              <a:rPr lang="en-US" sz="2000" dirty="0"/>
              <a:t>, or other radiative heating rates?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0F3F80-5F93-7E48-B936-E3FB98C4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72" y="-4128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CDC2D-0164-0B49-B585-B3740CF4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747" y="1053267"/>
            <a:ext cx="1219200" cy="3280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AD3CFF-EC56-BA4B-ABE4-996DF8F9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477" y="1525383"/>
            <a:ext cx="4789034" cy="3119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CF8884-FADE-944B-9517-01F172E90DDF}"/>
              </a:ext>
            </a:extLst>
          </p:cNvPr>
          <p:cNvSpPr txBox="1"/>
          <p:nvPr/>
        </p:nvSpPr>
        <p:spPr>
          <a:xfrm>
            <a:off x="-152400" y="4756651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Georgia" panose="02040502050405020303" pitchFamily="18" charset="0"/>
              </a:rPr>
              <a:t>Above is the pole-to-pole transect of the zonal mean diabatic heating rate. You can see that in the northern hemisphere the heating rates are less than those in the southern hemisphere.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5CF38D-720B-BD48-8B05-E384A6DC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58519"/>
            <a:ext cx="4203077" cy="3086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4B8AC1-25E9-F243-AF2B-5E34C7FD9BA7}"/>
              </a:ext>
            </a:extLst>
          </p:cNvPr>
          <p:cNvSpPr txBox="1"/>
          <p:nvPr/>
        </p:nvSpPr>
        <p:spPr>
          <a:xfrm>
            <a:off x="4038600" y="4754257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Georgia" panose="02040502050405020303" pitchFamily="18" charset="0"/>
              </a:rPr>
              <a:t>Above is the column-integrated heating rate map </a:t>
            </a:r>
            <a:r>
              <a:rPr lang="en-US" sz="1600" dirty="0" err="1">
                <a:latin typeface="Georgia" panose="02040502050405020303" pitchFamily="18" charset="0"/>
              </a:rPr>
              <a:t>dthdt_phy</a:t>
            </a:r>
            <a:r>
              <a:rPr lang="en-US" sz="1600" dirty="0">
                <a:latin typeface="Georgia" panose="02040502050405020303" pitchFamily="18" charset="0"/>
              </a:rPr>
              <a:t> which shows larger heating rates in the Southern hemisphere in comparison to the Northern hemisphere.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84E2B-5E0B-384C-A993-0E550E459ED4}"/>
              </a:ext>
            </a:extLst>
          </p:cNvPr>
          <p:cNvSpPr txBox="1"/>
          <p:nvPr/>
        </p:nvSpPr>
        <p:spPr>
          <a:xfrm>
            <a:off x="1193177" y="6211184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>
                <a:latin typeface="Georgia" panose="02040502050405020303" pitchFamily="18" charset="0"/>
              </a:rPr>
              <a:t>The time of year is northern hemisphere fall/winter and southern hemisphere spring/summer</a:t>
            </a:r>
          </a:p>
        </p:txBody>
      </p:sp>
    </p:spTree>
    <p:extLst>
      <p:ext uri="{BB962C8B-B14F-4D97-AF65-F5344CB8AC3E}">
        <p14:creationId xmlns:p14="http://schemas.microsoft.com/office/powerpoint/2010/main" val="298225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70AF-4250-514D-AE16-0AEE828D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Assignment part 1: global view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766A-D84B-7542-8C70-D0CA718A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Now turn to the Transect View window, showing average cross sections all around the Earth. </a:t>
            </a:r>
            <a:r>
              <a:rPr lang="en-US" sz="2800" dirty="0">
                <a:solidFill>
                  <a:srgbClr val="FF0000"/>
                </a:solidFill>
              </a:rPr>
              <a:t>Create a slide showing the transect of total diabatic heating. Label it: where is the south pole, the north pole? </a:t>
            </a:r>
            <a:r>
              <a:rPr lang="en-US" sz="2800" dirty="0"/>
              <a:t>Hint: Antarctica is mountainous. </a:t>
            </a:r>
          </a:p>
          <a:p>
            <a:r>
              <a:rPr lang="en-US" sz="2800" b="1" dirty="0"/>
              <a:t>The units of all heating rates are are K/s. </a:t>
            </a:r>
            <a:r>
              <a:rPr lang="en-US" sz="2800" b="1" dirty="0">
                <a:solidFill>
                  <a:srgbClr val="FF0000"/>
                </a:solidFill>
              </a:rPr>
              <a:t>What is the color range in K/day?</a:t>
            </a:r>
          </a:p>
          <a:p>
            <a:endParaRPr lang="en-US" sz="2800" dirty="0"/>
          </a:p>
          <a:p>
            <a:r>
              <a:rPr lang="en-US" sz="2200" dirty="0"/>
              <a:t>If the units of all heating rates was changed to K/day from K/sec you would multiply the range of the scale by 86,400 to account for the amount of seconds in a day. The color range would be the same if you changed the bounds, but if you kept the bounds the same you would notice a  range of colors in the white section of the K/sec color bar.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44AB6-A35D-4F46-B07F-69C5CA64B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5793743"/>
            <a:ext cx="3288675" cy="485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74E2A5-6760-2D4D-BE27-6F0B2D1FF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763976"/>
            <a:ext cx="2844800" cy="544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9D2C5-3D55-AE41-B9D2-170F68279701}"/>
              </a:ext>
            </a:extLst>
          </p:cNvPr>
          <p:cNvSpPr txBox="1"/>
          <p:nvPr/>
        </p:nvSpPr>
        <p:spPr>
          <a:xfrm>
            <a:off x="931671" y="6463966"/>
            <a:ext cx="158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K/sec color bar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FC7A9-615F-A54D-B766-26266D2EE9C6}"/>
              </a:ext>
            </a:extLst>
          </p:cNvPr>
          <p:cNvSpPr txBox="1"/>
          <p:nvPr/>
        </p:nvSpPr>
        <p:spPr>
          <a:xfrm>
            <a:off x="5111436" y="6216612"/>
            <a:ext cx="365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K/sec color bar multiplied by 86,400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8865F35-FEEA-AC4C-BBDC-5E143B60D58C}"/>
              </a:ext>
            </a:extLst>
          </p:cNvPr>
          <p:cNvSpPr/>
          <p:nvPr/>
        </p:nvSpPr>
        <p:spPr>
          <a:xfrm>
            <a:off x="2222500" y="5793743"/>
            <a:ext cx="368300" cy="381000"/>
          </a:xfrm>
          <a:prstGeom prst="frame">
            <a:avLst>
              <a:gd name="adj1" fmla="val 67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BC546-35D6-B945-AEF4-321F834EB3DB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6211902"/>
            <a:ext cx="548962" cy="49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8D8A9B-0D55-3945-9CBF-893ED0C1F9FB}"/>
              </a:ext>
            </a:extLst>
          </p:cNvPr>
          <p:cNvSpPr txBox="1"/>
          <p:nvPr/>
        </p:nvSpPr>
        <p:spPr>
          <a:xfrm>
            <a:off x="3179386" y="6278957"/>
            <a:ext cx="158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K/day color range if scale bounds went unchanged</a:t>
            </a:r>
          </a:p>
        </p:txBody>
      </p:sp>
    </p:spTree>
    <p:extLst>
      <p:ext uri="{BB962C8B-B14F-4D97-AF65-F5344CB8AC3E}">
        <p14:creationId xmlns:p14="http://schemas.microsoft.com/office/powerpoint/2010/main" val="3124434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E2EC-202A-934F-941C-33C23474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transect of total diabatic heating.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01072-206F-2A4D-A62B-BC4FFA41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28" y="1094682"/>
            <a:ext cx="6934200" cy="460203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B7198A47-96E1-D24E-BC2C-08F8FF038768}"/>
              </a:ext>
            </a:extLst>
          </p:cNvPr>
          <p:cNvSpPr/>
          <p:nvPr/>
        </p:nvSpPr>
        <p:spPr>
          <a:xfrm>
            <a:off x="1600200" y="4495800"/>
            <a:ext cx="914400" cy="83820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120D866-A8F7-794B-9266-5DCB23EFC27F}"/>
              </a:ext>
            </a:extLst>
          </p:cNvPr>
          <p:cNvSpPr/>
          <p:nvPr/>
        </p:nvSpPr>
        <p:spPr>
          <a:xfrm>
            <a:off x="4724400" y="4495800"/>
            <a:ext cx="914400" cy="838200"/>
          </a:xfrm>
          <a:prstGeom prst="frame">
            <a:avLst>
              <a:gd name="adj1" fmla="val 3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25837-E97F-7C44-9418-D7CE7FB7322B}"/>
              </a:ext>
            </a:extLst>
          </p:cNvPr>
          <p:cNvCxnSpPr>
            <a:cxnSpLocks/>
          </p:cNvCxnSpPr>
          <p:nvPr/>
        </p:nvCxnSpPr>
        <p:spPr>
          <a:xfrm flipV="1">
            <a:off x="1162050" y="5410200"/>
            <a:ext cx="514350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A8D050-B0AE-3C41-AE5F-4FEA18AD440A}"/>
              </a:ext>
            </a:extLst>
          </p:cNvPr>
          <p:cNvCxnSpPr>
            <a:cxnSpLocks/>
          </p:cNvCxnSpPr>
          <p:nvPr/>
        </p:nvCxnSpPr>
        <p:spPr>
          <a:xfrm flipH="1" flipV="1">
            <a:off x="5372100" y="5394623"/>
            <a:ext cx="647700" cy="625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75FBDC-EBE6-F64C-961B-6E6AECF5B43E}"/>
              </a:ext>
            </a:extLst>
          </p:cNvPr>
          <p:cNvSpPr txBox="1"/>
          <p:nvPr/>
        </p:nvSpPr>
        <p:spPr>
          <a:xfrm>
            <a:off x="457200" y="60594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Pole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33FD09-C73F-E94B-878D-9508177A24B8}"/>
              </a:ext>
            </a:extLst>
          </p:cNvPr>
          <p:cNvSpPr txBox="1"/>
          <p:nvPr/>
        </p:nvSpPr>
        <p:spPr>
          <a:xfrm>
            <a:off x="5486400" y="607771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 Pole</a:t>
            </a:r>
          </a:p>
        </p:txBody>
      </p:sp>
    </p:spTree>
    <p:extLst>
      <p:ext uri="{BB962C8B-B14F-4D97-AF65-F5344CB8AC3E}">
        <p14:creationId xmlns:p14="http://schemas.microsoft.com/office/powerpoint/2010/main" val="20239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3613</Words>
  <Application>Microsoft Macintosh PowerPoint</Application>
  <PresentationFormat>On-screen Show (4:3)</PresentationFormat>
  <Paragraphs>403</Paragraphs>
  <Slides>63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Cambria Math</vt:lpstr>
      <vt:lpstr>Georgia</vt:lpstr>
      <vt:lpstr>Symbol</vt:lpstr>
      <vt:lpstr>Tahoma</vt:lpstr>
      <vt:lpstr>Times</vt:lpstr>
      <vt:lpstr>Wingdings</vt:lpstr>
      <vt:lpstr>Office Theme</vt:lpstr>
      <vt:lpstr>Blank Presentation</vt:lpstr>
      <vt:lpstr>3_Office Theme</vt:lpstr>
      <vt:lpstr>PV is conserved is our strongest statement to explain weather  But then where does PV come from? </vt:lpstr>
      <vt:lpstr>Outline</vt:lpstr>
      <vt:lpstr>Questions about it: write answers</vt:lpstr>
      <vt:lpstr>PV is conserved -- almost</vt:lpstr>
      <vt:lpstr>Assignment part 1: global view </vt:lpstr>
      <vt:lpstr>transect of zonal mean diab. heating,  cross section of total diab. heating, map of column integral diab. heating </vt:lpstr>
      <vt:lpstr>Assignment part 1: global view </vt:lpstr>
      <vt:lpstr>Assignment part 1: global view </vt:lpstr>
      <vt:lpstr>The transect of total diabatic heating. </vt:lpstr>
      <vt:lpstr>Assignment part 1: global view </vt:lpstr>
      <vt:lpstr>The transect of total diabatic heating. diabatic = moist + radiative + turbulence   </vt:lpstr>
      <vt:lpstr>PowerPoint Presentation</vt:lpstr>
      <vt:lpstr>PowerPoint Presentation</vt:lpstr>
      <vt:lpstr>PowerPoint Presentation</vt:lpstr>
      <vt:lpstr>Assignment part 1: global view </vt:lpstr>
      <vt:lpstr>PowerPoint Presentation</vt:lpstr>
      <vt:lpstr>Assignment part 1: global view </vt:lpstr>
      <vt:lpstr>The transect of total diabatic heating. </vt:lpstr>
      <vt:lpstr>Potential Vorticity</vt:lpstr>
      <vt:lpstr>PowerPoint Presentation</vt:lpstr>
      <vt:lpstr>Assignment part 2: Local sections</vt:lpstr>
      <vt:lpstr>Interesting Weather event: cross section display in the Map View window</vt:lpstr>
      <vt:lpstr>moist mst (convection &amp; cloud cond.): You can see that in box 1 there is strong convection with increased moisture which correlates to the disturbance noted in the previous slide. Box 2 shows increased moisture over the tropics with an interesting negative moisture heating rate </vt:lpstr>
      <vt:lpstr>Legend explanation for cross sections</vt:lpstr>
      <vt:lpstr>Assignment part 2: Local view</vt:lpstr>
      <vt:lpstr>PowerPoint Presentation</vt:lpstr>
      <vt:lpstr>PowerPoint Presentation</vt:lpstr>
      <vt:lpstr>Assignment part 2: Local view</vt:lpstr>
      <vt:lpstr>PowerPoint Presentation</vt:lpstr>
      <vt:lpstr>Assignment part 2: Local view</vt:lpstr>
      <vt:lpstr>Create a new cross section of potential temperature contours</vt:lpstr>
      <vt:lpstr>Create a new cross section of potential temperature contours</vt:lpstr>
      <vt:lpstr>Create a new cross section of potential temperature contours</vt:lpstr>
      <vt:lpstr>Create a new cross section of potential temperature contours</vt:lpstr>
      <vt:lpstr>Warm and cool cores &amp; condensation heating</vt:lpstr>
      <vt:lpstr>PowerPoint Presentation</vt:lpstr>
      <vt:lpstr>Warm and cool cores &amp; condensation heating</vt:lpstr>
      <vt:lpstr>• The image above has the theta surfaces overlaid on the moist-processes heating rate.  • The location of the boxed area is over the northeastern US, with its border to Canada. • This is where a cool core cyclone may be gently lifting air to its condensation level, releasing some latent heating. • With a cool core storm, the PV will be dry potential vorticity with less amount of moisture..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 and stratospheric "Reservoirs"  of za or PV</vt:lpstr>
      <vt:lpstr>PowerPoint Presentation</vt:lpstr>
      <vt:lpstr>Sheared advection  breaks thermal wind balance </vt:lpstr>
      <vt:lpstr>Sheared advection  breaks thermal wind balance </vt:lpstr>
      <vt:lpstr>Sheared advection  breaks thermal wind balance </vt:lpstr>
      <vt:lpstr>But there is some T advection too</vt:lpstr>
      <vt:lpstr>But there is some T advection too</vt:lpstr>
      <vt:lpstr>East-west section: omega</vt:lpstr>
      <vt:lpstr>Potential Vorticity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 is conserved is our strongest statement to explain weather  But then where does PV come from? </dc:title>
  <dc:creator>Microsoft Office User</dc:creator>
  <cp:lastModifiedBy>Microsoft Office User</cp:lastModifiedBy>
  <cp:revision>2</cp:revision>
  <dcterms:created xsi:type="dcterms:W3CDTF">2019-10-16T00:32:14Z</dcterms:created>
  <dcterms:modified xsi:type="dcterms:W3CDTF">2019-10-16T00:40:09Z</dcterms:modified>
</cp:coreProperties>
</file>